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84"/>
  </p:notesMasterIdLst>
  <p:sldIdLst>
    <p:sldId id="341" r:id="rId2"/>
    <p:sldId id="469" r:id="rId3"/>
    <p:sldId id="530" r:id="rId4"/>
    <p:sldId id="531" r:id="rId5"/>
    <p:sldId id="532" r:id="rId6"/>
    <p:sldId id="534" r:id="rId7"/>
    <p:sldId id="539" r:id="rId8"/>
    <p:sldId id="611" r:id="rId9"/>
    <p:sldId id="612" r:id="rId10"/>
    <p:sldId id="586" r:id="rId11"/>
    <p:sldId id="540" r:id="rId12"/>
    <p:sldId id="541" r:id="rId13"/>
    <p:sldId id="565" r:id="rId14"/>
    <p:sldId id="542" r:id="rId15"/>
    <p:sldId id="543" r:id="rId16"/>
    <p:sldId id="551" r:id="rId17"/>
    <p:sldId id="592" r:id="rId18"/>
    <p:sldId id="594" r:id="rId19"/>
    <p:sldId id="593" r:id="rId20"/>
    <p:sldId id="609" r:id="rId21"/>
    <p:sldId id="610" r:id="rId22"/>
    <p:sldId id="566" r:id="rId23"/>
    <p:sldId id="569" r:id="rId24"/>
    <p:sldId id="567" r:id="rId25"/>
    <p:sldId id="568" r:id="rId26"/>
    <p:sldId id="570" r:id="rId27"/>
    <p:sldId id="549" r:id="rId28"/>
    <p:sldId id="571" r:id="rId29"/>
    <p:sldId id="553" r:id="rId30"/>
    <p:sldId id="555" r:id="rId31"/>
    <p:sldId id="550" r:id="rId32"/>
    <p:sldId id="572" r:id="rId33"/>
    <p:sldId id="562" r:id="rId34"/>
    <p:sldId id="563" r:id="rId35"/>
    <p:sldId id="573" r:id="rId36"/>
    <p:sldId id="575" r:id="rId37"/>
    <p:sldId id="574" r:id="rId38"/>
    <p:sldId id="535" r:id="rId39"/>
    <p:sldId id="576" r:id="rId40"/>
    <p:sldId id="537" r:id="rId41"/>
    <p:sldId id="536" r:id="rId42"/>
    <p:sldId id="588" r:id="rId43"/>
    <p:sldId id="589" r:id="rId44"/>
    <p:sldId id="590" r:id="rId45"/>
    <p:sldId id="545" r:id="rId46"/>
    <p:sldId id="577" r:id="rId47"/>
    <p:sldId id="546" r:id="rId48"/>
    <p:sldId id="547" r:id="rId49"/>
    <p:sldId id="579" r:id="rId50"/>
    <p:sldId id="548" r:id="rId51"/>
    <p:sldId id="591" r:id="rId52"/>
    <p:sldId id="558" r:id="rId53"/>
    <p:sldId id="559" r:id="rId54"/>
    <p:sldId id="580" r:id="rId55"/>
    <p:sldId id="560" r:id="rId56"/>
    <p:sldId id="578" r:id="rId57"/>
    <p:sldId id="581" r:id="rId58"/>
    <p:sldId id="583" r:id="rId59"/>
    <p:sldId id="587" r:id="rId60"/>
    <p:sldId id="561" r:id="rId61"/>
    <p:sldId id="582" r:id="rId62"/>
    <p:sldId id="595" r:id="rId63"/>
    <p:sldId id="616" r:id="rId64"/>
    <p:sldId id="617" r:id="rId65"/>
    <p:sldId id="613" r:id="rId66"/>
    <p:sldId id="615" r:id="rId67"/>
    <p:sldId id="614" r:id="rId68"/>
    <p:sldId id="556" r:id="rId69"/>
    <p:sldId id="596" r:id="rId70"/>
    <p:sldId id="557" r:id="rId71"/>
    <p:sldId id="597" r:id="rId72"/>
    <p:sldId id="584" r:id="rId73"/>
    <p:sldId id="585" r:id="rId74"/>
    <p:sldId id="598" r:id="rId75"/>
    <p:sldId id="599" r:id="rId76"/>
    <p:sldId id="600" r:id="rId77"/>
    <p:sldId id="601" r:id="rId78"/>
    <p:sldId id="602" r:id="rId79"/>
    <p:sldId id="603" r:id="rId80"/>
    <p:sldId id="606" r:id="rId81"/>
    <p:sldId id="607" r:id="rId82"/>
    <p:sldId id="608" r:id="rId8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1B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10"/>
    <p:restoredTop sz="94710"/>
  </p:normalViewPr>
  <p:slideViewPr>
    <p:cSldViewPr snapToGrid="0" snapToObjects="1">
      <p:cViewPr varScale="1">
        <p:scale>
          <a:sx n="142" d="100"/>
          <a:sy n="142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obert_Hennings/Dokumente/Uni/MusterBewerbung/MeineArbeitgeber/CAU%20Kiel%20Tutor/statistic_id1339215_millennials-in-deutschland-zu-faktoren-bei-der-arbeitgeberwahl-nach-geschlecht-202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obert_Hennings/Dokumente/Uni/MusterBewerbung/MeineArbeitgeber/CAU%20Kiel%20Tutor/statistic_id1130683_umfrage-zu-interessanten-jobs-fuer-studenten-2019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b="1"/>
              <a:t>Wie wichtig sind bzw. wären Ihnen die folgenden Faktoren bei der Arbeitgeberwahl? (Bewertungen von "1" oder "2" einer Skala von 1 (entscheidend) bis 10 (irrelevant))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Daten!$C$5</c:f>
              <c:strCache>
                <c:ptCount val="1"/>
                <c:pt idx="0">
                  <c:v>Frauen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Daten!$B$6:$B$15</c:f>
              <c:strCache>
                <c:ptCount val="10"/>
                <c:pt idx="0">
                  <c:v>Gutes Arbeitsklima / Team / Kollegen</c:v>
                </c:pt>
                <c:pt idx="1">
                  <c:v>Gehalt</c:v>
                </c:pt>
                <c:pt idx="2">
                  <c:v>Vereinbarkeit von Berufs- und Privatleben</c:v>
                </c:pt>
                <c:pt idx="3">
                  <c:v>Standort des Büros (Arbeitsort)</c:v>
                </c:pt>
                <c:pt idx="4">
                  <c:v>Interessante Aufgaben</c:v>
                </c:pt>
                <c:pt idx="5">
                  <c:v>Wertvolle Berufserfahrung sammeln können</c:v>
                </c:pt>
                <c:pt idx="6">
                  <c:v>Flexibilität (z.B. Homeoffice bzw. Telearbeit, flexible Zeiteinteilung etc.)</c:v>
                </c:pt>
                <c:pt idx="7">
                  <c:v>Berufliche Weiterentwicklung / Karriereziele erreichen</c:v>
                </c:pt>
                <c:pt idx="8">
                  <c:v>Berufliche Weiterbildungsmöglichkeiten</c:v>
                </c:pt>
                <c:pt idx="9">
                  <c:v>Guter Ruf des Unternehmens</c:v>
                </c:pt>
              </c:strCache>
            </c:strRef>
          </c:cat>
          <c:val>
            <c:numRef>
              <c:f>Daten!$C$6:$C$15</c:f>
              <c:numCache>
                <c:formatCode>#,##0</c:formatCode>
                <c:ptCount val="10"/>
                <c:pt idx="0">
                  <c:v>64</c:v>
                </c:pt>
                <c:pt idx="1">
                  <c:v>50</c:v>
                </c:pt>
                <c:pt idx="2">
                  <c:v>55</c:v>
                </c:pt>
                <c:pt idx="3">
                  <c:v>45</c:v>
                </c:pt>
                <c:pt idx="4">
                  <c:v>43</c:v>
                </c:pt>
                <c:pt idx="5">
                  <c:v>39</c:v>
                </c:pt>
                <c:pt idx="6">
                  <c:v>42</c:v>
                </c:pt>
                <c:pt idx="7">
                  <c:v>32</c:v>
                </c:pt>
                <c:pt idx="8">
                  <c:v>34</c:v>
                </c:pt>
                <c:pt idx="9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1D-A740-96A3-62F6D698DCBE}"/>
            </c:ext>
          </c:extLst>
        </c:ser>
        <c:ser>
          <c:idx val="1"/>
          <c:order val="1"/>
          <c:tx>
            <c:strRef>
              <c:f>Daten!$D$5</c:f>
              <c:strCache>
                <c:ptCount val="1"/>
                <c:pt idx="0">
                  <c:v>Männer</c:v>
                </c:pt>
              </c:strCache>
            </c:strRef>
          </c:tx>
          <c:spPr>
            <a:solidFill>
              <a:srgbClr val="9A1B7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Daten!$B$6:$B$15</c:f>
              <c:strCache>
                <c:ptCount val="10"/>
                <c:pt idx="0">
                  <c:v>Gutes Arbeitsklima / Team / Kollegen</c:v>
                </c:pt>
                <c:pt idx="1">
                  <c:v>Gehalt</c:v>
                </c:pt>
                <c:pt idx="2">
                  <c:v>Vereinbarkeit von Berufs- und Privatleben</c:v>
                </c:pt>
                <c:pt idx="3">
                  <c:v>Standort des Büros (Arbeitsort)</c:v>
                </c:pt>
                <c:pt idx="4">
                  <c:v>Interessante Aufgaben</c:v>
                </c:pt>
                <c:pt idx="5">
                  <c:v>Wertvolle Berufserfahrung sammeln können</c:v>
                </c:pt>
                <c:pt idx="6">
                  <c:v>Flexibilität (z.B. Homeoffice bzw. Telearbeit, flexible Zeiteinteilung etc.)</c:v>
                </c:pt>
                <c:pt idx="7">
                  <c:v>Berufliche Weiterentwicklung / Karriereziele erreichen</c:v>
                </c:pt>
                <c:pt idx="8">
                  <c:v>Berufliche Weiterbildungsmöglichkeiten</c:v>
                </c:pt>
                <c:pt idx="9">
                  <c:v>Guter Ruf des Unternehmens</c:v>
                </c:pt>
              </c:strCache>
            </c:strRef>
          </c:cat>
          <c:val>
            <c:numRef>
              <c:f>Daten!$D$6:$D$15</c:f>
              <c:numCache>
                <c:formatCode>#,##0</c:formatCode>
                <c:ptCount val="10"/>
                <c:pt idx="0">
                  <c:v>53</c:v>
                </c:pt>
                <c:pt idx="1">
                  <c:v>50</c:v>
                </c:pt>
                <c:pt idx="2">
                  <c:v>44</c:v>
                </c:pt>
                <c:pt idx="3">
                  <c:v>39</c:v>
                </c:pt>
                <c:pt idx="4">
                  <c:v>41</c:v>
                </c:pt>
                <c:pt idx="5">
                  <c:v>33</c:v>
                </c:pt>
                <c:pt idx="6">
                  <c:v>27</c:v>
                </c:pt>
                <c:pt idx="7">
                  <c:v>33</c:v>
                </c:pt>
                <c:pt idx="8">
                  <c:v>31</c:v>
                </c:pt>
                <c:pt idx="9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1D-A740-96A3-62F6D698DC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0974512"/>
        <c:axId val="914967712"/>
      </c:barChart>
      <c:catAx>
        <c:axId val="9209745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14967712"/>
        <c:crosses val="autoZero"/>
        <c:auto val="1"/>
        <c:lblAlgn val="ctr"/>
        <c:lblOffset val="100"/>
        <c:noMultiLvlLbl val="0"/>
      </c:catAx>
      <c:valAx>
        <c:axId val="914967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Angaben in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0974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b="1"/>
              <a:t>Welche Positionen sind für Dich interessant?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Daten!$C$5</c:f>
              <c:strCache>
                <c:ptCount val="1"/>
                <c:pt idx="0">
                  <c:v>Männer</c:v>
                </c:pt>
              </c:strCache>
            </c:strRef>
          </c:tx>
          <c:spPr>
            <a:solidFill>
              <a:srgbClr val="9A1B7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Daten!$B$6:$B$17</c:f>
              <c:strCache>
                <c:ptCount val="12"/>
                <c:pt idx="0">
                  <c:v>Marketing &amp; Kommunikation</c:v>
                </c:pt>
                <c:pt idx="1">
                  <c:v>Personal</c:v>
                </c:pt>
                <c:pt idx="2">
                  <c:v>Bildung &amp; Soziales</c:v>
                </c:pt>
                <c:pt idx="3">
                  <c:v>Vertrieb &amp; Verkauf</c:v>
                </c:pt>
                <c:pt idx="4">
                  <c:v>Finanzen &amp; Banking</c:v>
                </c:pt>
                <c:pt idx="5">
                  <c:v>Consulting</c:v>
                </c:pt>
                <c:pt idx="6">
                  <c:v>Administration &amp; Sekretariat</c:v>
                </c:pt>
                <c:pt idx="7">
                  <c:v>Einkauf, Materialwirtschaft &amp; Logistik</c:v>
                </c:pt>
                <c:pt idx="8">
                  <c:v>IT</c:v>
                </c:pt>
                <c:pt idx="9">
                  <c:v>Naturwiss. Forschung &amp; Labor</c:v>
                </c:pt>
                <c:pt idx="10">
                  <c:v>Anderes</c:v>
                </c:pt>
                <c:pt idx="11">
                  <c:v>Ingenieure</c:v>
                </c:pt>
              </c:strCache>
            </c:strRef>
          </c:cat>
          <c:val>
            <c:numRef>
              <c:f>Daten!$C$6:$C$17</c:f>
              <c:numCache>
                <c:formatCode>#,##0</c:formatCode>
                <c:ptCount val="12"/>
                <c:pt idx="0">
                  <c:v>38</c:v>
                </c:pt>
                <c:pt idx="1">
                  <c:v>16</c:v>
                </c:pt>
                <c:pt idx="2">
                  <c:v>13</c:v>
                </c:pt>
                <c:pt idx="3">
                  <c:v>18</c:v>
                </c:pt>
                <c:pt idx="4">
                  <c:v>37</c:v>
                </c:pt>
                <c:pt idx="5">
                  <c:v>20</c:v>
                </c:pt>
                <c:pt idx="6">
                  <c:v>6</c:v>
                </c:pt>
                <c:pt idx="7">
                  <c:v>10</c:v>
                </c:pt>
                <c:pt idx="8">
                  <c:v>14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1C-6945-A53E-1DD7724F4845}"/>
            </c:ext>
          </c:extLst>
        </c:ser>
        <c:ser>
          <c:idx val="1"/>
          <c:order val="1"/>
          <c:tx>
            <c:strRef>
              <c:f>Daten!$D$5</c:f>
              <c:strCache>
                <c:ptCount val="1"/>
                <c:pt idx="0">
                  <c:v>Frauen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Daten!$B$6:$B$17</c:f>
              <c:strCache>
                <c:ptCount val="12"/>
                <c:pt idx="0">
                  <c:v>Marketing &amp; Kommunikation</c:v>
                </c:pt>
                <c:pt idx="1">
                  <c:v>Personal</c:v>
                </c:pt>
                <c:pt idx="2">
                  <c:v>Bildung &amp; Soziales</c:v>
                </c:pt>
                <c:pt idx="3">
                  <c:v>Vertrieb &amp; Verkauf</c:v>
                </c:pt>
                <c:pt idx="4">
                  <c:v>Finanzen &amp; Banking</c:v>
                </c:pt>
                <c:pt idx="5">
                  <c:v>Consulting</c:v>
                </c:pt>
                <c:pt idx="6">
                  <c:v>Administration &amp; Sekretariat</c:v>
                </c:pt>
                <c:pt idx="7">
                  <c:v>Einkauf, Materialwirtschaft &amp; Logistik</c:v>
                </c:pt>
                <c:pt idx="8">
                  <c:v>IT</c:v>
                </c:pt>
                <c:pt idx="9">
                  <c:v>Naturwiss. Forschung &amp; Labor</c:v>
                </c:pt>
                <c:pt idx="10">
                  <c:v>Anderes</c:v>
                </c:pt>
                <c:pt idx="11">
                  <c:v>Ingenieure</c:v>
                </c:pt>
              </c:strCache>
            </c:strRef>
          </c:cat>
          <c:val>
            <c:numRef>
              <c:f>Daten!$D$6:$D$17</c:f>
              <c:numCache>
                <c:formatCode>#,##0</c:formatCode>
                <c:ptCount val="12"/>
                <c:pt idx="0">
                  <c:v>48</c:v>
                </c:pt>
                <c:pt idx="1">
                  <c:v>31</c:v>
                </c:pt>
                <c:pt idx="2">
                  <c:v>29</c:v>
                </c:pt>
                <c:pt idx="3">
                  <c:v>15</c:v>
                </c:pt>
                <c:pt idx="4">
                  <c:v>12</c:v>
                </c:pt>
                <c:pt idx="5">
                  <c:v>12</c:v>
                </c:pt>
                <c:pt idx="6">
                  <c:v>10</c:v>
                </c:pt>
                <c:pt idx="7">
                  <c:v>7</c:v>
                </c:pt>
                <c:pt idx="8">
                  <c:v>4</c:v>
                </c:pt>
                <c:pt idx="9">
                  <c:v>3</c:v>
                </c:pt>
                <c:pt idx="10">
                  <c:v>2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1C-6945-A53E-1DD7724F48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96780256"/>
        <c:axId val="996344000"/>
      </c:barChart>
      <c:catAx>
        <c:axId val="9967802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96344000"/>
        <c:crosses val="autoZero"/>
        <c:auto val="1"/>
        <c:lblAlgn val="ctr"/>
        <c:lblOffset val="100"/>
        <c:noMultiLvlLbl val="0"/>
      </c:catAx>
      <c:valAx>
        <c:axId val="996344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Angaben in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96780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9886B-A41F-E142-BB2D-5CF886589088}" type="datetimeFigureOut">
              <a:rPr lang="de-DE" smtClean="0"/>
              <a:t>29.11.22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6C35D-5F94-064E-BEFB-8ABE628DF9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6818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6C35D-5F94-064E-BEFB-8ABE628DF9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7829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6C35D-5F94-064E-BEFB-8ABE628DF95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947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6C35D-5F94-064E-BEFB-8ABE628DF95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358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6C35D-5F94-064E-BEFB-8ABE628DF95D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1869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6C35D-5F94-064E-BEFB-8ABE628DF95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1214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6C35D-5F94-064E-BEFB-8ABE628DF95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6933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6C35D-5F94-064E-BEFB-8ABE628DF95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6921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6C35D-5F94-064E-BEFB-8ABE628DF9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87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6C35D-5F94-064E-BEFB-8ABE628DF9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6720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6C35D-5F94-064E-BEFB-8ABE628DF95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3483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6C35D-5F94-064E-BEFB-8ABE628DF9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7007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6C35D-5F94-064E-BEFB-8ABE628DF9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0856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6C35D-5F94-064E-BEFB-8ABE628DF95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54895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6C35D-5F94-064E-BEFB-8ABE628DF95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3598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6C35D-5F94-064E-BEFB-8ABE628DF95D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3822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6C35D-5F94-064E-BEFB-8ABE628DF95D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6535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6C35D-5F94-064E-BEFB-8ABE628DF95D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245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6C35D-5F94-064E-BEFB-8ABE628DF9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4541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6C35D-5F94-064E-BEFB-8ABE628DF9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980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6C35D-5F94-064E-BEFB-8ABE628DF9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260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6C35D-5F94-064E-BEFB-8ABE628DF9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476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6C35D-5F94-064E-BEFB-8ABE628DF9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3820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6C35D-5F94-064E-BEFB-8ABE628DF95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049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6C35D-5F94-064E-BEFB-8ABE628DF95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2238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5D0BF7-F234-AB4F-93E9-C408C4C55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69F91D-66AF-7C4E-B966-0C07FD04A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15205-7256-BC4B-903A-C070256E9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7353-84BB-2443-9819-9D414DECE745}" type="datetime1">
              <a:rPr lang="de-DE" smtClean="0"/>
              <a:t>29.11.22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4567E0-F90F-304B-AD7B-C0831DA2F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B4328EB-6EB1-B541-91BD-4A6BA0D5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875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488EB3-8A31-0D42-AF0E-960554256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D57FF40-3369-6B4F-A8B9-EB6DDA9FE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527CF9-A97C-3F45-9EE5-FD064CA18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0579E-2956-1D4F-A06C-42EE0A71D5FD}" type="datetime1">
              <a:rPr lang="de-DE" smtClean="0"/>
              <a:t>29.11.22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0691EF-21D1-6049-A20E-5516E2486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79106C-113F-BC45-8241-D95055238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7379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8909E23-358F-094E-BE35-18B00E6A04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9CB2954-D9C4-8E4F-A988-3939F98DD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9D950E-8F85-D44D-8FE5-5E9D00E72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4729-3AEB-1147-B459-BFFC0C14306F}" type="datetime1">
              <a:rPr lang="de-DE" smtClean="0"/>
              <a:t>29.11.22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7FD034-B680-4B45-8E2C-25183777B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80F510-8CF0-E044-9997-A85F4CB6E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730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D5DACD-5EFD-2641-ADEB-892331CF2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F12975-3551-2C48-9398-1562D0D94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AB5467-A5D3-BA4C-BA44-9CC3A9711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B924D-9E1F-2643-88CB-CBB7D86698D9}" type="datetime1">
              <a:rPr lang="de-DE" smtClean="0"/>
              <a:t>29.11.22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3C18F8-B352-A24C-8A4D-6719421D7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811B30-FDD7-1D41-8A0F-D20526A8E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198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CD7E06-E3AF-BC4A-9D81-BB490FA12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FE7F82-9D50-3545-BE48-B54C06F32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67853B-F05C-544E-840F-171B5DCCE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D3C16-C36C-CF48-AB68-BCCCB7A2552F}" type="datetime1">
              <a:rPr lang="de-DE" smtClean="0"/>
              <a:t>29.11.22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04217B-1532-714B-B049-90CA945E8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0BFCB1-60E5-E949-9371-9A2CF1CB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98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14A8AF-61F3-DE4F-8EBD-AE5FCD7F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5AB834-BEF2-B746-AF53-9D42E2CE2A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0008436-06E7-2241-B39D-3845A98FC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9F14D00-851C-D541-B305-0CB806BF4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5949-6FE7-1545-BBDB-A492EF363BEE}" type="datetime1">
              <a:rPr lang="de-DE" smtClean="0"/>
              <a:t>29.11.22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C9AC8B-6E86-BD4B-944F-FAD1E5B5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2713C6-DBE7-0D46-ABC4-2127C4602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317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8F8DF-FE2D-164B-983A-63FB28ABE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8BC80E-09F6-DF45-8D49-19835E1C2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4F4EAE8-0801-4F43-B19A-9F157A5B8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ED134D-5728-8D4B-A1E5-43C0E9E303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E529082-7CD5-8A4F-BAAD-0CA997404E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C7ACE4A-291D-4E4C-82CC-25F42C8AD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E3479-E210-1544-B9A4-AF2C02B4DE49}" type="datetime1">
              <a:rPr lang="de-DE" smtClean="0"/>
              <a:t>29.11.22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238C3C2-4557-A343-9B30-E9DA47991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76AD61-F83A-234B-829E-2CB079D5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8058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5C6630-EDF3-674B-8FC7-BC517038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8CB2D74-FCB3-464E-B7D5-BC6A133B9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BD60-24E3-404E-A3FD-0F80F0170713}" type="datetime1">
              <a:rPr lang="de-DE" smtClean="0"/>
              <a:t>29.11.22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3917AC-4909-C341-B978-437BD4205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641307-B9D4-F94A-BA4D-BDAC1082B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3213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F9922A7-2F01-7147-BC3B-046D07C25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9BE7A-1020-7047-B933-3312E93C4214}" type="datetime1">
              <a:rPr lang="de-DE" smtClean="0"/>
              <a:t>29.11.22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ABCA596-D9E5-5746-A126-6B1525B9E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20E50B-BA36-7B42-9F21-11283D295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1967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2AD4A4-9839-DF47-B6E4-70DCE0D10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EAED5D-89C0-134B-BC25-9951E582E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040DCE6-1745-3A40-B15B-9EA7737FE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9AF2D4-C100-6346-A3C6-252B78651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5C32-0A1F-814F-B49C-802A8CBC78D2}" type="datetime1">
              <a:rPr lang="de-DE" smtClean="0"/>
              <a:t>29.11.22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430E26-2F32-7A47-9491-D4750C5C3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609F74-4147-A743-8E9F-C26469535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772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61A0DB-B4D3-8A44-9C74-FEA9789D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BD5A3F7-6E00-5743-8DBB-C7702984C8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52396B-EAB5-5746-9FF3-428180903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401FAB-735E-294A-8B00-B81E642F2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056E-8D2B-9C4C-8768-E41A451F5498}" type="datetime1">
              <a:rPr lang="de-DE" smtClean="0"/>
              <a:t>29.11.22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AAE4E2B-7728-5446-986E-518B00860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A18D69-722D-3744-9AD7-9D4209E41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8038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99111D-3A23-F04F-B03A-A231F7764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445E495-6293-9649-B10D-3E0B9E187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7C45B2-DD86-AF44-BDE6-1669EC97B7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DCF04-B269-6749-93EA-BB3890672C85}" type="datetime1">
              <a:rPr lang="de-DE" smtClean="0"/>
              <a:t>29.11.22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258928-6D09-B949-B767-89776DE4A2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A4742-B667-BA4B-AC70-099DF0D2E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D4519-FF77-6647-8DA1-CA4BB2336E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3526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1.jpe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1.jpe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https://www.sueddeutsche.de/karriere/" TargetMode="Externa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https://www.sueddeutsche.de/karriere/" TargetMode="Externa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hyperlink" Target="https://www.wiso.uni-kiel.de/de/studium/bachelor/" TargetMode="External"/><Relationship Id="rId4" Type="http://schemas.openxmlformats.org/officeDocument/2006/relationships/hyperlink" Target="https://www.wiso.uni-kiel.de/de/studium/dateien-studienfaecher/modulhandbuecher/Modulhandbuch%2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0"/>
            <a:ext cx="10282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0" y="0"/>
            <a:ext cx="3605049" cy="6858000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0" y="2543581"/>
            <a:ext cx="3605049" cy="2237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/>
              <a:t>Ask A Student 2022</a:t>
            </a:r>
          </a:p>
          <a:p>
            <a:pPr algn="ctr"/>
            <a:r>
              <a:rPr lang="de-DE" sz="2800" b="1" dirty="0"/>
              <a:t>VWL/BWL</a:t>
            </a:r>
          </a:p>
          <a:p>
            <a:pPr algn="ctr"/>
            <a:endParaRPr lang="de-DE" sz="2800" dirty="0"/>
          </a:p>
          <a:p>
            <a:pPr algn="ctr"/>
            <a:r>
              <a:rPr lang="de-DE" sz="2000" dirty="0"/>
              <a:t>Christopher </a:t>
            </a:r>
            <a:r>
              <a:rPr lang="de-DE" sz="2000" dirty="0" err="1"/>
              <a:t>Pottschull</a:t>
            </a:r>
            <a:endParaRPr lang="de-DE" sz="2000" dirty="0"/>
          </a:p>
          <a:p>
            <a:pPr algn="ctr"/>
            <a:r>
              <a:rPr lang="de-DE" sz="2000" dirty="0"/>
              <a:t>Robert Hennings</a:t>
            </a:r>
          </a:p>
          <a:p>
            <a:pPr algn="ctr"/>
            <a:endParaRPr lang="de-DE" sz="2000" dirty="0"/>
          </a:p>
          <a:p>
            <a:pPr algn="ctr"/>
            <a:r>
              <a:rPr lang="de-DE" sz="2000" dirty="0"/>
              <a:t>29.11.22</a:t>
            </a:r>
          </a:p>
          <a:p>
            <a:pPr algn="ctr"/>
            <a:r>
              <a:rPr lang="de-DE" sz="2000" dirty="0"/>
              <a:t>09:00 – 15:00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0D6C09F-D31C-FD09-FE35-C75E5966310C}"/>
              </a:ext>
            </a:extLst>
          </p:cNvPr>
          <p:cNvSpPr txBox="1"/>
          <p:nvPr/>
        </p:nvSpPr>
        <p:spPr>
          <a:xfrm>
            <a:off x="3605049" y="6642556"/>
            <a:ext cx="84495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/>
              <a:t>Bildquelle: </a:t>
            </a:r>
          </a:p>
          <a:p>
            <a:r>
              <a:rPr lang="de-DE" sz="400" dirty="0"/>
              <a:t>https://</a:t>
            </a:r>
            <a:r>
              <a:rPr lang="de-DE" sz="400" dirty="0" err="1"/>
              <a:t>www.google.com</a:t>
            </a:r>
            <a:r>
              <a:rPr lang="de-DE" sz="400" dirty="0"/>
              <a:t>/</a:t>
            </a:r>
            <a:r>
              <a:rPr lang="de-DE" sz="400" dirty="0" err="1"/>
              <a:t>url?sa</a:t>
            </a:r>
            <a:r>
              <a:rPr lang="de-DE" sz="400" dirty="0"/>
              <a:t>=</a:t>
            </a:r>
            <a:r>
              <a:rPr lang="de-DE" sz="400" dirty="0" err="1"/>
              <a:t>i&amp;url</a:t>
            </a:r>
            <a:r>
              <a:rPr lang="de-DE" sz="400" dirty="0"/>
              <a:t>=https%3A%2F%2Fme2be.de%2Fhochschulen%2Fcau-christian-albrechts-universitaet-zu-kiel%2F&amp;psig=AOvVaw3pyzL9cEIYeIjpIqHRPR5F&amp;ust=1667135603618000&amp;source=</a:t>
            </a:r>
            <a:r>
              <a:rPr lang="de-DE" sz="400" dirty="0" err="1"/>
              <a:t>images&amp;cd</a:t>
            </a:r>
            <a:r>
              <a:rPr lang="de-DE" sz="400" dirty="0"/>
              <a:t>=</a:t>
            </a:r>
            <a:r>
              <a:rPr lang="de-DE" sz="400" dirty="0" err="1"/>
              <a:t>vfe&amp;ved</a:t>
            </a:r>
            <a:r>
              <a:rPr lang="de-DE" sz="400" dirty="0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2817062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9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848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Den richtigen Studiengang finden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1CF77E6-C2FE-8783-E102-D836738A6FB1}"/>
              </a:ext>
            </a:extLst>
          </p:cNvPr>
          <p:cNvSpPr txBox="1"/>
          <p:nvPr/>
        </p:nvSpPr>
        <p:spPr>
          <a:xfrm>
            <a:off x="239484" y="1390725"/>
            <a:ext cx="479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Was interessiert mich?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F6E9A601-3481-ABBC-FDAB-69B6A6C508E8}"/>
              </a:ext>
            </a:extLst>
          </p:cNvPr>
          <p:cNvSpPr/>
          <p:nvPr/>
        </p:nvSpPr>
        <p:spPr>
          <a:xfrm>
            <a:off x="8460381" y="3985005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Studiengang wählen</a:t>
            </a:r>
          </a:p>
        </p:txBody>
      </p:sp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6F994DA3-4D75-56CC-BC17-A6A1F66CE10D}"/>
              </a:ext>
            </a:extLst>
          </p:cNvPr>
          <p:cNvSpPr/>
          <p:nvPr/>
        </p:nvSpPr>
        <p:spPr>
          <a:xfrm>
            <a:off x="5086998" y="1426374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Pfeil nach rechts 29">
            <a:extLst>
              <a:ext uri="{FF2B5EF4-FFF2-40B4-BE49-F238E27FC236}">
                <a16:creationId xmlns:a16="http://schemas.microsoft.com/office/drawing/2014/main" id="{893731C4-372D-F2DF-0195-7FBC63B6C379}"/>
              </a:ext>
            </a:extLst>
          </p:cNvPr>
          <p:cNvSpPr/>
          <p:nvPr/>
        </p:nvSpPr>
        <p:spPr>
          <a:xfrm rot="19416433">
            <a:off x="1174248" y="2451105"/>
            <a:ext cx="2266550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feil nach rechts 27">
            <a:extLst>
              <a:ext uri="{FF2B5EF4-FFF2-40B4-BE49-F238E27FC236}">
                <a16:creationId xmlns:a16="http://schemas.microsoft.com/office/drawing/2014/main" id="{2EDFF71B-3151-5C08-F911-77678312E6B6}"/>
              </a:ext>
            </a:extLst>
          </p:cNvPr>
          <p:cNvSpPr/>
          <p:nvPr/>
        </p:nvSpPr>
        <p:spPr>
          <a:xfrm>
            <a:off x="5069912" y="4780925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5008756F-9531-0E4C-E4BF-F2FB7D1CA13F}"/>
              </a:ext>
            </a:extLst>
          </p:cNvPr>
          <p:cNvSpPr/>
          <p:nvPr/>
        </p:nvSpPr>
        <p:spPr>
          <a:xfrm>
            <a:off x="3353136" y="1418355"/>
            <a:ext cx="1836000" cy="639283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Orte</a:t>
            </a:r>
          </a:p>
          <a:p>
            <a:pPr algn="ctr"/>
            <a:r>
              <a:rPr lang="de-DE" sz="1400" dirty="0"/>
              <a:t>/Wohnsitz</a:t>
            </a:r>
          </a:p>
          <a:p>
            <a:pPr algn="ctr"/>
            <a:r>
              <a:rPr lang="de-DE" sz="1400" dirty="0"/>
              <a:t>/Lebensmittelpunkt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2F4192C-4E9D-63A8-56D6-2CD254067CA5}"/>
              </a:ext>
            </a:extLst>
          </p:cNvPr>
          <p:cNvSpPr/>
          <p:nvPr/>
        </p:nvSpPr>
        <p:spPr>
          <a:xfrm>
            <a:off x="3353136" y="2155260"/>
            <a:ext cx="1836000" cy="449400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Arbeitszeit/Work Life Balance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337AEAED-EA67-6309-1785-6DA0CCD12826}"/>
              </a:ext>
            </a:extLst>
          </p:cNvPr>
          <p:cNvSpPr/>
          <p:nvPr/>
        </p:nvSpPr>
        <p:spPr>
          <a:xfrm>
            <a:off x="3353135" y="2682207"/>
            <a:ext cx="1836000" cy="639284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Sinnstiftung</a:t>
            </a:r>
          </a:p>
          <a:p>
            <a:pPr algn="ctr"/>
            <a:r>
              <a:rPr lang="de-DE" sz="1400" dirty="0"/>
              <a:t>/Gesellschaftlicher Mehrwert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0D64EA4A-426F-28EF-371E-146A8D878FBE}"/>
              </a:ext>
            </a:extLst>
          </p:cNvPr>
          <p:cNvSpPr/>
          <p:nvPr/>
        </p:nvSpPr>
        <p:spPr>
          <a:xfrm>
            <a:off x="3353134" y="3837424"/>
            <a:ext cx="1836000" cy="439293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Karrierechancen</a:t>
            </a:r>
          </a:p>
          <a:p>
            <a:pPr algn="ctr"/>
            <a:r>
              <a:rPr lang="de-DE" sz="1400" dirty="0"/>
              <a:t>/Netzwerk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DFF41D04-C91B-8264-DCCC-80CB2FFEC433}"/>
              </a:ext>
            </a:extLst>
          </p:cNvPr>
          <p:cNvSpPr/>
          <p:nvPr/>
        </p:nvSpPr>
        <p:spPr>
          <a:xfrm>
            <a:off x="3349336" y="5395363"/>
            <a:ext cx="1836000" cy="315058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Verdienst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E92F8BE9-8EE3-EFE0-0D73-53CC9D791652}"/>
              </a:ext>
            </a:extLst>
          </p:cNvPr>
          <p:cNvSpPr/>
          <p:nvPr/>
        </p:nvSpPr>
        <p:spPr>
          <a:xfrm>
            <a:off x="3353133" y="4368673"/>
            <a:ext cx="1836000" cy="439294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Team</a:t>
            </a:r>
          </a:p>
          <a:p>
            <a:pPr algn="ctr"/>
            <a:r>
              <a:rPr lang="de-DE" sz="1400" dirty="0"/>
              <a:t>/Einzeltätigkeiten</a:t>
            </a:r>
          </a:p>
        </p:txBody>
      </p: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34E61360-AB20-B763-4A0D-2461C1260625}"/>
              </a:ext>
            </a:extLst>
          </p:cNvPr>
          <p:cNvSpPr/>
          <p:nvPr/>
        </p:nvSpPr>
        <p:spPr>
          <a:xfrm>
            <a:off x="3349336" y="4864113"/>
            <a:ext cx="1836000" cy="453949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Wirtschaft</a:t>
            </a:r>
          </a:p>
          <a:p>
            <a:pPr algn="ctr"/>
            <a:r>
              <a:rPr lang="de-DE" sz="1400" dirty="0"/>
              <a:t>/Forschung</a:t>
            </a:r>
          </a:p>
        </p:txBody>
      </p:sp>
      <p:sp>
        <p:nvSpPr>
          <p:cNvPr id="41" name="Abgerundetes Rechteck 40">
            <a:extLst>
              <a:ext uri="{FF2B5EF4-FFF2-40B4-BE49-F238E27FC236}">
                <a16:creationId xmlns:a16="http://schemas.microsoft.com/office/drawing/2014/main" id="{D3DB7068-D79B-470C-5739-D87EB725C676}"/>
              </a:ext>
            </a:extLst>
          </p:cNvPr>
          <p:cNvSpPr/>
          <p:nvPr/>
        </p:nvSpPr>
        <p:spPr>
          <a:xfrm>
            <a:off x="5461861" y="3621830"/>
            <a:ext cx="1404000" cy="501152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Routine</a:t>
            </a:r>
          </a:p>
          <a:p>
            <a:pPr algn="ctr"/>
            <a:r>
              <a:rPr lang="de-DE" sz="1400" dirty="0"/>
              <a:t>/Lernkurve</a:t>
            </a:r>
          </a:p>
        </p:txBody>
      </p:sp>
      <p:sp>
        <p:nvSpPr>
          <p:cNvPr id="42" name="Abgerundetes Rechteck 41">
            <a:extLst>
              <a:ext uri="{FF2B5EF4-FFF2-40B4-BE49-F238E27FC236}">
                <a16:creationId xmlns:a16="http://schemas.microsoft.com/office/drawing/2014/main" id="{8E3DF596-C7C5-6B7F-996D-2039CF192CD7}"/>
              </a:ext>
            </a:extLst>
          </p:cNvPr>
          <p:cNvSpPr/>
          <p:nvPr/>
        </p:nvSpPr>
        <p:spPr>
          <a:xfrm>
            <a:off x="5461862" y="1332213"/>
            <a:ext cx="1404000" cy="44910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Reisen</a:t>
            </a:r>
          </a:p>
          <a:p>
            <a:pPr algn="ctr"/>
            <a:r>
              <a:rPr lang="de-DE" sz="1400" dirty="0"/>
              <a:t>/Fixe Orte</a:t>
            </a:r>
          </a:p>
        </p:txBody>
      </p:sp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A9DEF1F3-C145-6E72-AAD0-A2D7BA64D05E}"/>
              </a:ext>
            </a:extLst>
          </p:cNvPr>
          <p:cNvSpPr/>
          <p:nvPr/>
        </p:nvSpPr>
        <p:spPr>
          <a:xfrm>
            <a:off x="5461862" y="1866355"/>
            <a:ext cx="1404000" cy="395630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Draußen</a:t>
            </a:r>
          </a:p>
          <a:p>
            <a:pPr algn="ctr"/>
            <a:r>
              <a:rPr lang="de-DE" sz="1400" dirty="0"/>
              <a:t>/Büro</a:t>
            </a:r>
          </a:p>
        </p:txBody>
      </p:sp>
      <p:sp>
        <p:nvSpPr>
          <p:cNvPr id="44" name="Abgerundetes Rechteck 43">
            <a:extLst>
              <a:ext uri="{FF2B5EF4-FFF2-40B4-BE49-F238E27FC236}">
                <a16:creationId xmlns:a16="http://schemas.microsoft.com/office/drawing/2014/main" id="{D1C2FB31-E9F4-4EBA-45CB-6EB69352F4A1}"/>
              </a:ext>
            </a:extLst>
          </p:cNvPr>
          <p:cNvSpPr/>
          <p:nvPr/>
        </p:nvSpPr>
        <p:spPr>
          <a:xfrm>
            <a:off x="5461862" y="3018073"/>
            <a:ext cx="1404000" cy="507990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Software</a:t>
            </a:r>
          </a:p>
          <a:p>
            <a:pPr algn="ctr"/>
            <a:r>
              <a:rPr lang="de-DE" sz="1400" dirty="0"/>
              <a:t>/wenig EDV</a:t>
            </a: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6268CDC8-2FFB-5AF5-996A-45DA33938C71}"/>
              </a:ext>
            </a:extLst>
          </p:cNvPr>
          <p:cNvSpPr/>
          <p:nvPr/>
        </p:nvSpPr>
        <p:spPr>
          <a:xfrm>
            <a:off x="5461860" y="4860881"/>
            <a:ext cx="1404000" cy="501152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Quantitativ</a:t>
            </a:r>
          </a:p>
          <a:p>
            <a:pPr algn="ctr"/>
            <a:r>
              <a:rPr lang="de-DE" sz="1400" dirty="0"/>
              <a:t>/Qualitativ</a:t>
            </a:r>
          </a:p>
        </p:txBody>
      </p:sp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525F9B74-F14F-F3D4-E12C-BBC99A8FAAAB}"/>
              </a:ext>
            </a:extLst>
          </p:cNvPr>
          <p:cNvSpPr/>
          <p:nvPr/>
        </p:nvSpPr>
        <p:spPr>
          <a:xfrm rot="19963262">
            <a:off x="1803452" y="2875847"/>
            <a:ext cx="1684005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 nach rechts 21">
            <a:extLst>
              <a:ext uri="{FF2B5EF4-FFF2-40B4-BE49-F238E27FC236}">
                <a16:creationId xmlns:a16="http://schemas.microsoft.com/office/drawing/2014/main" id="{769E5C6B-4FB4-B01C-EE60-E43BF2111066}"/>
              </a:ext>
            </a:extLst>
          </p:cNvPr>
          <p:cNvSpPr/>
          <p:nvPr/>
        </p:nvSpPr>
        <p:spPr>
          <a:xfrm rot="1520071">
            <a:off x="1769924" y="4005986"/>
            <a:ext cx="1684005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 nach rechts 19">
            <a:extLst>
              <a:ext uri="{FF2B5EF4-FFF2-40B4-BE49-F238E27FC236}">
                <a16:creationId xmlns:a16="http://schemas.microsoft.com/office/drawing/2014/main" id="{56A8523C-875E-8FE8-EA53-591BB84CB187}"/>
              </a:ext>
            </a:extLst>
          </p:cNvPr>
          <p:cNvSpPr/>
          <p:nvPr/>
        </p:nvSpPr>
        <p:spPr>
          <a:xfrm>
            <a:off x="1861628" y="3448604"/>
            <a:ext cx="1545075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 nach rechts 22">
            <a:extLst>
              <a:ext uri="{FF2B5EF4-FFF2-40B4-BE49-F238E27FC236}">
                <a16:creationId xmlns:a16="http://schemas.microsoft.com/office/drawing/2014/main" id="{0E8E525A-F40A-5036-5BAA-F8374C36C3FE}"/>
              </a:ext>
            </a:extLst>
          </p:cNvPr>
          <p:cNvSpPr/>
          <p:nvPr/>
        </p:nvSpPr>
        <p:spPr>
          <a:xfrm rot="1810392">
            <a:off x="1132459" y="4359879"/>
            <a:ext cx="2369022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 nach rechts 23">
            <a:extLst>
              <a:ext uri="{FF2B5EF4-FFF2-40B4-BE49-F238E27FC236}">
                <a16:creationId xmlns:a16="http://schemas.microsoft.com/office/drawing/2014/main" id="{BF3CFD27-5BBB-82BC-0517-1181C16535E6}"/>
              </a:ext>
            </a:extLst>
          </p:cNvPr>
          <p:cNvSpPr/>
          <p:nvPr/>
        </p:nvSpPr>
        <p:spPr>
          <a:xfrm rot="2274181">
            <a:off x="483244" y="4713272"/>
            <a:ext cx="3047787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Abgerundetes Rechteck 45">
            <a:extLst>
              <a:ext uri="{FF2B5EF4-FFF2-40B4-BE49-F238E27FC236}">
                <a16:creationId xmlns:a16="http://schemas.microsoft.com/office/drawing/2014/main" id="{27C582C7-002B-A74D-F0E8-39AB3C86461F}"/>
              </a:ext>
            </a:extLst>
          </p:cNvPr>
          <p:cNvSpPr/>
          <p:nvPr/>
        </p:nvSpPr>
        <p:spPr>
          <a:xfrm>
            <a:off x="3349336" y="5778197"/>
            <a:ext cx="1836000" cy="528774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Kundenkontakt</a:t>
            </a:r>
          </a:p>
          <a:p>
            <a:pPr algn="ctr"/>
            <a:r>
              <a:rPr lang="de-DE" sz="1400" dirty="0"/>
              <a:t>/Back-/Middle Office</a:t>
            </a: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910BD695-685E-A248-2613-BE8769CD445D}"/>
              </a:ext>
            </a:extLst>
          </p:cNvPr>
          <p:cNvSpPr/>
          <p:nvPr/>
        </p:nvSpPr>
        <p:spPr>
          <a:xfrm>
            <a:off x="163337" y="3306046"/>
            <a:ext cx="1763052" cy="983470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Wie soll mein Leben aussehen?</a:t>
            </a:r>
          </a:p>
        </p:txBody>
      </p:sp>
      <p:sp>
        <p:nvSpPr>
          <p:cNvPr id="25" name="Pfeil nach rechts 24">
            <a:extLst>
              <a:ext uri="{FF2B5EF4-FFF2-40B4-BE49-F238E27FC236}">
                <a16:creationId xmlns:a16="http://schemas.microsoft.com/office/drawing/2014/main" id="{0C64F79D-8E5F-7E4B-C8CE-4B99482E9316}"/>
              </a:ext>
            </a:extLst>
          </p:cNvPr>
          <p:cNvSpPr/>
          <p:nvPr/>
        </p:nvSpPr>
        <p:spPr>
          <a:xfrm>
            <a:off x="5072803" y="3267953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2BDE6A00-21B1-1DF5-56C1-E100F7BC06C9}"/>
              </a:ext>
            </a:extLst>
          </p:cNvPr>
          <p:cNvSpPr/>
          <p:nvPr/>
        </p:nvSpPr>
        <p:spPr>
          <a:xfrm>
            <a:off x="3353134" y="3418495"/>
            <a:ext cx="1836000" cy="359981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Alltägliche Tätigkeiten</a:t>
            </a:r>
          </a:p>
        </p:txBody>
      </p:sp>
      <p:sp>
        <p:nvSpPr>
          <p:cNvPr id="27" name="Geschweifte Klammer rechts 26">
            <a:extLst>
              <a:ext uri="{FF2B5EF4-FFF2-40B4-BE49-F238E27FC236}">
                <a16:creationId xmlns:a16="http://schemas.microsoft.com/office/drawing/2014/main" id="{4B96872B-9137-DC0C-B830-61BA4E540A61}"/>
              </a:ext>
            </a:extLst>
          </p:cNvPr>
          <p:cNvSpPr/>
          <p:nvPr/>
        </p:nvSpPr>
        <p:spPr>
          <a:xfrm>
            <a:off x="6816553" y="1301068"/>
            <a:ext cx="767220" cy="4939709"/>
          </a:xfrm>
          <a:prstGeom prst="rightBrace">
            <a:avLst>
              <a:gd name="adj1" fmla="val 8333"/>
              <a:gd name="adj2" fmla="val 6314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feil nach rechts 28">
            <a:extLst>
              <a:ext uri="{FF2B5EF4-FFF2-40B4-BE49-F238E27FC236}">
                <a16:creationId xmlns:a16="http://schemas.microsoft.com/office/drawing/2014/main" id="{EB945EA6-1D2C-97AE-9EB3-7CC64992A6A1}"/>
              </a:ext>
            </a:extLst>
          </p:cNvPr>
          <p:cNvSpPr/>
          <p:nvPr/>
        </p:nvSpPr>
        <p:spPr>
          <a:xfrm rot="5400000">
            <a:off x="8564251" y="1630922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5725881-0FE4-DA62-9DD8-AFB7729EA255}"/>
              </a:ext>
            </a:extLst>
          </p:cNvPr>
          <p:cNvSpPr/>
          <p:nvPr/>
        </p:nvSpPr>
        <p:spPr>
          <a:xfrm>
            <a:off x="7649998" y="1288632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Potentielle Jobs</a:t>
            </a:r>
          </a:p>
        </p:txBody>
      </p: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1A9E5A68-6DE8-371A-BFD8-9557406BD7AF}"/>
              </a:ext>
            </a:extLst>
          </p:cNvPr>
          <p:cNvSpPr/>
          <p:nvPr/>
        </p:nvSpPr>
        <p:spPr>
          <a:xfrm>
            <a:off x="7267472" y="3194466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Studium</a:t>
            </a:r>
          </a:p>
        </p:txBody>
      </p:sp>
      <p:sp>
        <p:nvSpPr>
          <p:cNvPr id="32" name="Abgerundetes Rechteck 31">
            <a:extLst>
              <a:ext uri="{FF2B5EF4-FFF2-40B4-BE49-F238E27FC236}">
                <a16:creationId xmlns:a16="http://schemas.microsoft.com/office/drawing/2014/main" id="{8F5201FD-677A-3512-FE8D-808D0339918E}"/>
              </a:ext>
            </a:extLst>
          </p:cNvPr>
          <p:cNvSpPr/>
          <p:nvPr/>
        </p:nvSpPr>
        <p:spPr>
          <a:xfrm>
            <a:off x="9818292" y="3201741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Ausbildung</a:t>
            </a:r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64951689-B048-D578-D86B-490D2EB550BF}"/>
              </a:ext>
            </a:extLst>
          </p:cNvPr>
          <p:cNvSpPr/>
          <p:nvPr/>
        </p:nvSpPr>
        <p:spPr>
          <a:xfrm>
            <a:off x="9157307" y="4706415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Dual</a:t>
            </a:r>
          </a:p>
        </p:txBody>
      </p:sp>
      <p:sp>
        <p:nvSpPr>
          <p:cNvPr id="35" name="Abgerundetes Rechteck 34">
            <a:extLst>
              <a:ext uri="{FF2B5EF4-FFF2-40B4-BE49-F238E27FC236}">
                <a16:creationId xmlns:a16="http://schemas.microsoft.com/office/drawing/2014/main" id="{B0D4C31D-2CB3-374B-32AF-9D2E7A08C7BC}"/>
              </a:ext>
            </a:extLst>
          </p:cNvPr>
          <p:cNvSpPr/>
          <p:nvPr/>
        </p:nvSpPr>
        <p:spPr>
          <a:xfrm>
            <a:off x="9157307" y="539536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Wo/Welche Uni?</a:t>
            </a:r>
          </a:p>
        </p:txBody>
      </p:sp>
      <p:sp>
        <p:nvSpPr>
          <p:cNvPr id="36" name="Pfeil nach rechts 35">
            <a:extLst>
              <a:ext uri="{FF2B5EF4-FFF2-40B4-BE49-F238E27FC236}">
                <a16:creationId xmlns:a16="http://schemas.microsoft.com/office/drawing/2014/main" id="{E9B533F3-E58A-6BCC-92C2-189A43758D33}"/>
              </a:ext>
            </a:extLst>
          </p:cNvPr>
          <p:cNvSpPr/>
          <p:nvPr/>
        </p:nvSpPr>
        <p:spPr>
          <a:xfrm rot="5400000">
            <a:off x="8220298" y="2562440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Pfeil nach rechts 36">
            <a:extLst>
              <a:ext uri="{FF2B5EF4-FFF2-40B4-BE49-F238E27FC236}">
                <a16:creationId xmlns:a16="http://schemas.microsoft.com/office/drawing/2014/main" id="{00BBF12D-09D8-5D31-347E-BC963CC4FF06}"/>
              </a:ext>
            </a:extLst>
          </p:cNvPr>
          <p:cNvSpPr/>
          <p:nvPr/>
        </p:nvSpPr>
        <p:spPr>
          <a:xfrm rot="1724085">
            <a:off x="9654218" y="2434090"/>
            <a:ext cx="1128325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EBFECA64-5560-18AE-101F-6F5365002E8E}"/>
              </a:ext>
            </a:extLst>
          </p:cNvPr>
          <p:cNvSpPr/>
          <p:nvPr/>
        </p:nvSpPr>
        <p:spPr>
          <a:xfrm>
            <a:off x="7649997" y="217867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Optimalen Weg bestimmen</a:t>
            </a:r>
          </a:p>
        </p:txBody>
      </p:sp>
      <p:sp>
        <p:nvSpPr>
          <p:cNvPr id="38" name="Rechteckiger Pfeil 37">
            <a:extLst>
              <a:ext uri="{FF2B5EF4-FFF2-40B4-BE49-F238E27FC236}">
                <a16:creationId xmlns:a16="http://schemas.microsoft.com/office/drawing/2014/main" id="{5D64B1C8-D3C9-3EF1-B11E-9D28565D27C0}"/>
              </a:ext>
            </a:extLst>
          </p:cNvPr>
          <p:cNvSpPr/>
          <p:nvPr/>
        </p:nvSpPr>
        <p:spPr>
          <a:xfrm flipV="1">
            <a:off x="7486405" y="3796893"/>
            <a:ext cx="900000" cy="691680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9" name="Rechteckiger Pfeil 38">
            <a:extLst>
              <a:ext uri="{FF2B5EF4-FFF2-40B4-BE49-F238E27FC236}">
                <a16:creationId xmlns:a16="http://schemas.microsoft.com/office/drawing/2014/main" id="{F2D166D6-47E8-CB69-FD53-E81AE0EB08BE}"/>
              </a:ext>
            </a:extLst>
          </p:cNvPr>
          <p:cNvSpPr/>
          <p:nvPr/>
        </p:nvSpPr>
        <p:spPr>
          <a:xfrm flipV="1">
            <a:off x="8589266" y="4598297"/>
            <a:ext cx="468000" cy="540000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7" name="Rechteckiger Pfeil 46">
            <a:extLst>
              <a:ext uri="{FF2B5EF4-FFF2-40B4-BE49-F238E27FC236}">
                <a16:creationId xmlns:a16="http://schemas.microsoft.com/office/drawing/2014/main" id="{5C47E807-5A9E-DD35-CC65-53E34BEBBCA6}"/>
              </a:ext>
            </a:extLst>
          </p:cNvPr>
          <p:cNvSpPr/>
          <p:nvPr/>
        </p:nvSpPr>
        <p:spPr>
          <a:xfrm flipV="1">
            <a:off x="8610600" y="5162129"/>
            <a:ext cx="468000" cy="684000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391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10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848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Den richtigen Studiengang finden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1CF77E6-C2FE-8783-E102-D836738A6FB1}"/>
              </a:ext>
            </a:extLst>
          </p:cNvPr>
          <p:cNvSpPr txBox="1"/>
          <p:nvPr/>
        </p:nvSpPr>
        <p:spPr>
          <a:xfrm>
            <a:off x="239484" y="1390725"/>
            <a:ext cx="479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Typische Fehler: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F6E9A601-3481-ABBC-FDAB-69B6A6C508E8}"/>
              </a:ext>
            </a:extLst>
          </p:cNvPr>
          <p:cNvSpPr/>
          <p:nvPr/>
        </p:nvSpPr>
        <p:spPr>
          <a:xfrm>
            <a:off x="788081" y="3145582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Studiengang wählen</a:t>
            </a:r>
          </a:p>
        </p:txBody>
      </p:sp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6F994DA3-4D75-56CC-BC17-A6A1F66CE10D}"/>
              </a:ext>
            </a:extLst>
          </p:cNvPr>
          <p:cNvSpPr/>
          <p:nvPr/>
        </p:nvSpPr>
        <p:spPr>
          <a:xfrm>
            <a:off x="3100098" y="3116707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5725881-0FE4-DA62-9DD8-AFB7729EA255}"/>
              </a:ext>
            </a:extLst>
          </p:cNvPr>
          <p:cNvSpPr/>
          <p:nvPr/>
        </p:nvSpPr>
        <p:spPr>
          <a:xfrm>
            <a:off x="3479621" y="3145582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Erste Semester überstehen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F75CD6EB-6F2B-AB63-468D-7FBD75FBE375}"/>
              </a:ext>
            </a:extLst>
          </p:cNvPr>
          <p:cNvSpPr/>
          <p:nvPr/>
        </p:nvSpPr>
        <p:spPr>
          <a:xfrm>
            <a:off x="6149418" y="3145579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Desillusion</a:t>
            </a: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910BD695-685E-A248-2613-BE8769CD445D}"/>
              </a:ext>
            </a:extLst>
          </p:cNvPr>
          <p:cNvSpPr/>
          <p:nvPr/>
        </p:nvSpPr>
        <p:spPr>
          <a:xfrm>
            <a:off x="788081" y="4486357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Desinteresse</a:t>
            </a: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473D0FC3-0951-366D-45FB-3E9DBA1ACBC7}"/>
              </a:ext>
            </a:extLst>
          </p:cNvPr>
          <p:cNvSpPr/>
          <p:nvPr/>
        </p:nvSpPr>
        <p:spPr>
          <a:xfrm>
            <a:off x="3479622" y="4486357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Demotivation und Frust</a:t>
            </a: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6ED2993A-A422-9099-223A-54C348BCE540}"/>
              </a:ext>
            </a:extLst>
          </p:cNvPr>
          <p:cNvSpPr/>
          <p:nvPr/>
        </p:nvSpPr>
        <p:spPr>
          <a:xfrm>
            <a:off x="9704109" y="4486355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Studienabbruch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1B4B5ADC-9DF6-B48B-6283-8FE4B9419970}"/>
              </a:ext>
            </a:extLst>
          </p:cNvPr>
          <p:cNvSpPr/>
          <p:nvPr/>
        </p:nvSpPr>
        <p:spPr>
          <a:xfrm>
            <a:off x="7969734" y="1793040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Jobmöglichkeiten und Arbeitsalltag</a:t>
            </a: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A6FA4896-539C-8743-2065-EC90EAE99DEE}"/>
              </a:ext>
            </a:extLst>
          </p:cNvPr>
          <p:cNvSpPr/>
          <p:nvPr/>
        </p:nvSpPr>
        <p:spPr>
          <a:xfrm>
            <a:off x="6153329" y="4486356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Schlechte Leistungen</a:t>
            </a:r>
          </a:p>
        </p:txBody>
      </p:sp>
      <p:sp>
        <p:nvSpPr>
          <p:cNvPr id="27" name="Nach unten gekrümmter Pfeil 26">
            <a:extLst>
              <a:ext uri="{FF2B5EF4-FFF2-40B4-BE49-F238E27FC236}">
                <a16:creationId xmlns:a16="http://schemas.microsoft.com/office/drawing/2014/main" id="{B83CE9EA-55CF-631F-1569-8C13457D0165}"/>
              </a:ext>
            </a:extLst>
          </p:cNvPr>
          <p:cNvSpPr/>
          <p:nvPr/>
        </p:nvSpPr>
        <p:spPr>
          <a:xfrm rot="10800000">
            <a:off x="1751877" y="5198910"/>
            <a:ext cx="5616660" cy="791851"/>
          </a:xfrm>
          <a:prstGeom prst="curved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8" name="Pfeil nach rechts 27">
            <a:extLst>
              <a:ext uri="{FF2B5EF4-FFF2-40B4-BE49-F238E27FC236}">
                <a16:creationId xmlns:a16="http://schemas.microsoft.com/office/drawing/2014/main" id="{2EDFF71B-3151-5C08-F911-77678312E6B6}"/>
              </a:ext>
            </a:extLst>
          </p:cNvPr>
          <p:cNvSpPr/>
          <p:nvPr/>
        </p:nvSpPr>
        <p:spPr>
          <a:xfrm>
            <a:off x="5780578" y="3116707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feil nach rechts 28">
            <a:extLst>
              <a:ext uri="{FF2B5EF4-FFF2-40B4-BE49-F238E27FC236}">
                <a16:creationId xmlns:a16="http://schemas.microsoft.com/office/drawing/2014/main" id="{F02C0645-BC7F-1B8B-1E56-76959BEFE46C}"/>
              </a:ext>
            </a:extLst>
          </p:cNvPr>
          <p:cNvSpPr/>
          <p:nvPr/>
        </p:nvSpPr>
        <p:spPr>
          <a:xfrm>
            <a:off x="8490015" y="3098468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Pfeil nach rechts 29">
            <a:extLst>
              <a:ext uri="{FF2B5EF4-FFF2-40B4-BE49-F238E27FC236}">
                <a16:creationId xmlns:a16="http://schemas.microsoft.com/office/drawing/2014/main" id="{893731C4-372D-F2DF-0195-7FBC63B6C379}"/>
              </a:ext>
            </a:extLst>
          </p:cNvPr>
          <p:cNvSpPr/>
          <p:nvPr/>
        </p:nvSpPr>
        <p:spPr>
          <a:xfrm>
            <a:off x="3100098" y="4442547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Pfeil nach rechts 30">
            <a:extLst>
              <a:ext uri="{FF2B5EF4-FFF2-40B4-BE49-F238E27FC236}">
                <a16:creationId xmlns:a16="http://schemas.microsoft.com/office/drawing/2014/main" id="{7E5F58D6-0A90-F386-BD1B-EA10FC7B9B63}"/>
              </a:ext>
            </a:extLst>
          </p:cNvPr>
          <p:cNvSpPr/>
          <p:nvPr/>
        </p:nvSpPr>
        <p:spPr>
          <a:xfrm>
            <a:off x="5780578" y="4442547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BE7FA238-90E7-195D-C260-95420576E0EB}"/>
              </a:ext>
            </a:extLst>
          </p:cNvPr>
          <p:cNvGrpSpPr/>
          <p:nvPr/>
        </p:nvGrpSpPr>
        <p:grpSpPr>
          <a:xfrm>
            <a:off x="1751877" y="3499743"/>
            <a:ext cx="8403931" cy="939573"/>
            <a:chOff x="1751877" y="3499743"/>
            <a:chExt cx="8403931" cy="939573"/>
          </a:xfrm>
        </p:grpSpPr>
        <p:sp>
          <p:nvSpPr>
            <p:cNvPr id="33" name="Rechteckiger Pfeil 32">
              <a:extLst>
                <a:ext uri="{FF2B5EF4-FFF2-40B4-BE49-F238E27FC236}">
                  <a16:creationId xmlns:a16="http://schemas.microsoft.com/office/drawing/2014/main" id="{920CC1B7-A8EC-A669-79A7-80F964E64A07}"/>
                </a:ext>
              </a:extLst>
            </p:cNvPr>
            <p:cNvSpPr/>
            <p:nvPr/>
          </p:nvSpPr>
          <p:spPr>
            <a:xfrm rot="10800000">
              <a:off x="5363851" y="3499743"/>
              <a:ext cx="4791957" cy="535217"/>
            </a:xfrm>
            <a:prstGeom prst="bentArrow">
              <a:avLst>
                <a:gd name="adj1" fmla="val 25000"/>
                <a:gd name="adj2" fmla="val 12710"/>
                <a:gd name="adj3" fmla="val 25000"/>
                <a:gd name="adj4" fmla="val 4375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5" name="Rechteckiger Pfeil 34">
              <a:extLst>
                <a:ext uri="{FF2B5EF4-FFF2-40B4-BE49-F238E27FC236}">
                  <a16:creationId xmlns:a16="http://schemas.microsoft.com/office/drawing/2014/main" id="{29250FEC-A9F3-18B1-6FA6-5A8D8460DAAE}"/>
                </a:ext>
              </a:extLst>
            </p:cNvPr>
            <p:cNvSpPr/>
            <p:nvPr/>
          </p:nvSpPr>
          <p:spPr>
            <a:xfrm rot="5400000" flipV="1">
              <a:off x="3433980" y="2217213"/>
              <a:ext cx="540000" cy="3904205"/>
            </a:xfrm>
            <a:prstGeom prst="ben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32" name="Pfeil nach rechts 31">
            <a:extLst>
              <a:ext uri="{FF2B5EF4-FFF2-40B4-BE49-F238E27FC236}">
                <a16:creationId xmlns:a16="http://schemas.microsoft.com/office/drawing/2014/main" id="{74557706-A236-AB1D-4F22-58FAF9F736F0}"/>
              </a:ext>
            </a:extLst>
          </p:cNvPr>
          <p:cNvSpPr/>
          <p:nvPr/>
        </p:nvSpPr>
        <p:spPr>
          <a:xfrm>
            <a:off x="8490015" y="4439244"/>
            <a:ext cx="1134752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A3A42CB3-1D46-06F3-F5D1-9258E7CC177E}"/>
              </a:ext>
            </a:extLst>
          </p:cNvPr>
          <p:cNvSpPr/>
          <p:nvPr/>
        </p:nvSpPr>
        <p:spPr>
          <a:xfrm>
            <a:off x="8898118" y="3145579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Umorientierung</a:t>
            </a:r>
          </a:p>
        </p:txBody>
      </p:sp>
      <p:sp>
        <p:nvSpPr>
          <p:cNvPr id="37" name="Rechteckiger Pfeil 36">
            <a:extLst>
              <a:ext uri="{FF2B5EF4-FFF2-40B4-BE49-F238E27FC236}">
                <a16:creationId xmlns:a16="http://schemas.microsoft.com/office/drawing/2014/main" id="{BCEA8A1E-0563-AE4B-2514-C87F2FF2C526}"/>
              </a:ext>
            </a:extLst>
          </p:cNvPr>
          <p:cNvSpPr/>
          <p:nvPr/>
        </p:nvSpPr>
        <p:spPr>
          <a:xfrm rot="5400000" flipV="1">
            <a:off x="7003258" y="2211487"/>
            <a:ext cx="1082281" cy="691680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BF67278C-2E30-5F0F-BC36-82AFBD81BD43}"/>
              </a:ext>
            </a:extLst>
          </p:cNvPr>
          <p:cNvSpPr/>
          <p:nvPr/>
        </p:nvSpPr>
        <p:spPr>
          <a:xfrm>
            <a:off x="7969733" y="730937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Gespräche und Austausch</a:t>
            </a:r>
          </a:p>
        </p:txBody>
      </p:sp>
      <p:sp>
        <p:nvSpPr>
          <p:cNvPr id="39" name="Pfeil nach rechts 38">
            <a:extLst>
              <a:ext uri="{FF2B5EF4-FFF2-40B4-BE49-F238E27FC236}">
                <a16:creationId xmlns:a16="http://schemas.microsoft.com/office/drawing/2014/main" id="{B2822DED-C7B1-72FA-CD26-619DE9701A1C}"/>
              </a:ext>
            </a:extLst>
          </p:cNvPr>
          <p:cNvSpPr/>
          <p:nvPr/>
        </p:nvSpPr>
        <p:spPr>
          <a:xfrm rot="5400000">
            <a:off x="8935979" y="1240872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8151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11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848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Den richtigen Studiengang finden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1CF77E6-C2FE-8783-E102-D836738A6FB1}"/>
              </a:ext>
            </a:extLst>
          </p:cNvPr>
          <p:cNvSpPr txBox="1"/>
          <p:nvPr/>
        </p:nvSpPr>
        <p:spPr>
          <a:xfrm>
            <a:off x="239484" y="1390725"/>
            <a:ext cx="479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Alternativansatz:</a:t>
            </a:r>
          </a:p>
        </p:txBody>
      </p:sp>
      <p:sp>
        <p:nvSpPr>
          <p:cNvPr id="39" name="Pfeil nach rechts 38">
            <a:extLst>
              <a:ext uri="{FF2B5EF4-FFF2-40B4-BE49-F238E27FC236}">
                <a16:creationId xmlns:a16="http://schemas.microsoft.com/office/drawing/2014/main" id="{B2822DED-C7B1-72FA-CD26-619DE9701A1C}"/>
              </a:ext>
            </a:extLst>
          </p:cNvPr>
          <p:cNvSpPr/>
          <p:nvPr/>
        </p:nvSpPr>
        <p:spPr>
          <a:xfrm rot="16200000">
            <a:off x="1754327" y="5423953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539E0EC6-E445-A1AD-6332-8E117FAFD67D}"/>
              </a:ext>
            </a:extLst>
          </p:cNvPr>
          <p:cNvSpPr/>
          <p:nvPr/>
        </p:nvSpPr>
        <p:spPr>
          <a:xfrm>
            <a:off x="788081" y="240086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Gespräche und Austausch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A3353E2D-4CE0-CC15-EE2A-784213FBDD8B}"/>
              </a:ext>
            </a:extLst>
          </p:cNvPr>
          <p:cNvSpPr/>
          <p:nvPr/>
        </p:nvSpPr>
        <p:spPr>
          <a:xfrm>
            <a:off x="3479621" y="240086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Jobmöglichkeiten und Arbeitsalltag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5F1D9D9C-65AB-7D3D-E63D-84071010E894}"/>
              </a:ext>
            </a:extLst>
          </p:cNvPr>
          <p:cNvSpPr/>
          <p:nvPr/>
        </p:nvSpPr>
        <p:spPr>
          <a:xfrm>
            <a:off x="3100098" y="2371988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4F10606-14E2-2225-3FFA-4549A494F79B}"/>
              </a:ext>
            </a:extLst>
          </p:cNvPr>
          <p:cNvSpPr/>
          <p:nvPr/>
        </p:nvSpPr>
        <p:spPr>
          <a:xfrm>
            <a:off x="6149418" y="2400860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Orientierung und Auswahl</a:t>
            </a:r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19A96FE3-A63C-FBBA-737F-11AAEF6E27F0}"/>
              </a:ext>
            </a:extLst>
          </p:cNvPr>
          <p:cNvSpPr/>
          <p:nvPr/>
        </p:nvSpPr>
        <p:spPr>
          <a:xfrm>
            <a:off x="5780578" y="2371988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152F7D61-9CB9-3D08-8157-7132FB81A3F3}"/>
              </a:ext>
            </a:extLst>
          </p:cNvPr>
          <p:cNvSpPr/>
          <p:nvPr/>
        </p:nvSpPr>
        <p:spPr>
          <a:xfrm>
            <a:off x="8490015" y="2353749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54C97C13-7325-16E7-F290-36E80E934CE1}"/>
              </a:ext>
            </a:extLst>
          </p:cNvPr>
          <p:cNvSpPr/>
          <p:nvPr/>
        </p:nvSpPr>
        <p:spPr>
          <a:xfrm>
            <a:off x="788081" y="3741638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Tiefere Einblicke und Verdichtung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5D61D8BA-E69F-2E05-6D1B-0FBD1CE6FCE5}"/>
              </a:ext>
            </a:extLst>
          </p:cNvPr>
          <p:cNvGrpSpPr/>
          <p:nvPr/>
        </p:nvGrpSpPr>
        <p:grpSpPr>
          <a:xfrm>
            <a:off x="1751877" y="2755024"/>
            <a:ext cx="8403931" cy="939573"/>
            <a:chOff x="1751877" y="3499743"/>
            <a:chExt cx="8403931" cy="939573"/>
          </a:xfrm>
        </p:grpSpPr>
        <p:sp>
          <p:nvSpPr>
            <p:cNvPr id="41" name="Rechteckiger Pfeil 40">
              <a:extLst>
                <a:ext uri="{FF2B5EF4-FFF2-40B4-BE49-F238E27FC236}">
                  <a16:creationId xmlns:a16="http://schemas.microsoft.com/office/drawing/2014/main" id="{6D4E3FE1-05E4-E0A2-E4B4-FE3E4C9FA9F0}"/>
                </a:ext>
              </a:extLst>
            </p:cNvPr>
            <p:cNvSpPr/>
            <p:nvPr/>
          </p:nvSpPr>
          <p:spPr>
            <a:xfrm rot="10800000">
              <a:off x="5363851" y="3499743"/>
              <a:ext cx="4791957" cy="535217"/>
            </a:xfrm>
            <a:prstGeom prst="bentArrow">
              <a:avLst>
                <a:gd name="adj1" fmla="val 25000"/>
                <a:gd name="adj2" fmla="val 12710"/>
                <a:gd name="adj3" fmla="val 25000"/>
                <a:gd name="adj4" fmla="val 4375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2" name="Rechteckiger Pfeil 41">
              <a:extLst>
                <a:ext uri="{FF2B5EF4-FFF2-40B4-BE49-F238E27FC236}">
                  <a16:creationId xmlns:a16="http://schemas.microsoft.com/office/drawing/2014/main" id="{8FBFBCCF-CA51-EA9E-8BD0-77032A79FEBF}"/>
                </a:ext>
              </a:extLst>
            </p:cNvPr>
            <p:cNvSpPr/>
            <p:nvPr/>
          </p:nvSpPr>
          <p:spPr>
            <a:xfrm rot="5400000" flipV="1">
              <a:off x="3433980" y="2217213"/>
              <a:ext cx="540000" cy="3904205"/>
            </a:xfrm>
            <a:prstGeom prst="ben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E0CD19F5-93A5-5446-4C22-49A876D0F5CA}"/>
              </a:ext>
            </a:extLst>
          </p:cNvPr>
          <p:cNvSpPr/>
          <p:nvPr/>
        </p:nvSpPr>
        <p:spPr>
          <a:xfrm>
            <a:off x="8898118" y="2400860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Studienauswahl</a:t>
            </a:r>
          </a:p>
        </p:txBody>
      </p:sp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9B42B51B-6E6D-F915-6B49-9549ED12DDE7}"/>
              </a:ext>
            </a:extLst>
          </p:cNvPr>
          <p:cNvSpPr/>
          <p:nvPr/>
        </p:nvSpPr>
        <p:spPr>
          <a:xfrm>
            <a:off x="788081" y="597045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Gespräche und Austausch</a:t>
            </a:r>
          </a:p>
        </p:txBody>
      </p:sp>
      <p:sp>
        <p:nvSpPr>
          <p:cNvPr id="44" name="Abgerundetes Rechteck 43">
            <a:extLst>
              <a:ext uri="{FF2B5EF4-FFF2-40B4-BE49-F238E27FC236}">
                <a16:creationId xmlns:a16="http://schemas.microsoft.com/office/drawing/2014/main" id="{D14844AF-389C-1832-4D8E-5287E34DF83E}"/>
              </a:ext>
            </a:extLst>
          </p:cNvPr>
          <p:cNvSpPr/>
          <p:nvPr/>
        </p:nvSpPr>
        <p:spPr>
          <a:xfrm>
            <a:off x="788081" y="4923861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Jobmöglichkeiten und Arbeitsalltag</a:t>
            </a:r>
          </a:p>
        </p:txBody>
      </p:sp>
      <p:sp>
        <p:nvSpPr>
          <p:cNvPr id="45" name="Pfeil nach rechts 44">
            <a:extLst>
              <a:ext uri="{FF2B5EF4-FFF2-40B4-BE49-F238E27FC236}">
                <a16:creationId xmlns:a16="http://schemas.microsoft.com/office/drawing/2014/main" id="{BB453506-5ADB-D325-7CB2-15FFD354D90E}"/>
              </a:ext>
            </a:extLst>
          </p:cNvPr>
          <p:cNvSpPr/>
          <p:nvPr/>
        </p:nvSpPr>
        <p:spPr>
          <a:xfrm rot="16200000">
            <a:off x="1715647" y="4303715"/>
            <a:ext cx="407298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Abgerundetes Rechteck 45">
            <a:extLst>
              <a:ext uri="{FF2B5EF4-FFF2-40B4-BE49-F238E27FC236}">
                <a16:creationId xmlns:a16="http://schemas.microsoft.com/office/drawing/2014/main" id="{719C2608-8438-B116-A017-718F2F82BA7C}"/>
              </a:ext>
            </a:extLst>
          </p:cNvPr>
          <p:cNvSpPr/>
          <p:nvPr/>
        </p:nvSpPr>
        <p:spPr>
          <a:xfrm>
            <a:off x="3479622" y="3779345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Motivation und Freude</a:t>
            </a:r>
          </a:p>
        </p:txBody>
      </p:sp>
      <p:sp>
        <p:nvSpPr>
          <p:cNvPr id="47" name="Pfeil nach rechts 46">
            <a:extLst>
              <a:ext uri="{FF2B5EF4-FFF2-40B4-BE49-F238E27FC236}">
                <a16:creationId xmlns:a16="http://schemas.microsoft.com/office/drawing/2014/main" id="{42780CDB-C0D0-5B99-DC3C-75CF4711FC36}"/>
              </a:ext>
            </a:extLst>
          </p:cNvPr>
          <p:cNvSpPr/>
          <p:nvPr/>
        </p:nvSpPr>
        <p:spPr>
          <a:xfrm>
            <a:off x="3100098" y="3735535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F2AE79D9-FB44-D363-AD46-CCA8AAC9D0F6}"/>
              </a:ext>
            </a:extLst>
          </p:cNvPr>
          <p:cNvSpPr/>
          <p:nvPr/>
        </p:nvSpPr>
        <p:spPr>
          <a:xfrm>
            <a:off x="9704109" y="3827281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Studienerfolg</a:t>
            </a:r>
          </a:p>
        </p:txBody>
      </p:sp>
      <p:sp>
        <p:nvSpPr>
          <p:cNvPr id="49" name="Abgerundetes Rechteck 48">
            <a:extLst>
              <a:ext uri="{FF2B5EF4-FFF2-40B4-BE49-F238E27FC236}">
                <a16:creationId xmlns:a16="http://schemas.microsoft.com/office/drawing/2014/main" id="{431F3E1B-8F2E-717E-D33E-6BB8C1AE6CD2}"/>
              </a:ext>
            </a:extLst>
          </p:cNvPr>
          <p:cNvSpPr/>
          <p:nvPr/>
        </p:nvSpPr>
        <p:spPr>
          <a:xfrm>
            <a:off x="6153329" y="3827282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Gute Leistungen</a:t>
            </a:r>
          </a:p>
        </p:txBody>
      </p:sp>
      <p:sp>
        <p:nvSpPr>
          <p:cNvPr id="50" name="Pfeil nach rechts 49">
            <a:extLst>
              <a:ext uri="{FF2B5EF4-FFF2-40B4-BE49-F238E27FC236}">
                <a16:creationId xmlns:a16="http://schemas.microsoft.com/office/drawing/2014/main" id="{7D907D93-7E24-8A74-ACC8-E9C00AC4CB64}"/>
              </a:ext>
            </a:extLst>
          </p:cNvPr>
          <p:cNvSpPr/>
          <p:nvPr/>
        </p:nvSpPr>
        <p:spPr>
          <a:xfrm>
            <a:off x="5780578" y="3783473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Pfeil nach rechts 50">
            <a:extLst>
              <a:ext uri="{FF2B5EF4-FFF2-40B4-BE49-F238E27FC236}">
                <a16:creationId xmlns:a16="http://schemas.microsoft.com/office/drawing/2014/main" id="{680F9879-8B02-A079-F7A9-83064ED3ADE1}"/>
              </a:ext>
            </a:extLst>
          </p:cNvPr>
          <p:cNvSpPr/>
          <p:nvPr/>
        </p:nvSpPr>
        <p:spPr>
          <a:xfrm>
            <a:off x="8490015" y="3780170"/>
            <a:ext cx="1134752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Nach unten gekrümmter Pfeil 51">
            <a:extLst>
              <a:ext uri="{FF2B5EF4-FFF2-40B4-BE49-F238E27FC236}">
                <a16:creationId xmlns:a16="http://schemas.microsoft.com/office/drawing/2014/main" id="{3F438581-7FCD-2904-B87D-B3AA9E329A4A}"/>
              </a:ext>
            </a:extLst>
          </p:cNvPr>
          <p:cNvSpPr/>
          <p:nvPr/>
        </p:nvSpPr>
        <p:spPr>
          <a:xfrm rot="10800000">
            <a:off x="2143169" y="4481078"/>
            <a:ext cx="5616660" cy="791851"/>
          </a:xfrm>
          <a:prstGeom prst="curved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53" name="Abgerundetes Rechteck 52">
            <a:extLst>
              <a:ext uri="{FF2B5EF4-FFF2-40B4-BE49-F238E27FC236}">
                <a16:creationId xmlns:a16="http://schemas.microsoft.com/office/drawing/2014/main" id="{52A696BF-C679-4C9E-5988-08345939F054}"/>
              </a:ext>
            </a:extLst>
          </p:cNvPr>
          <p:cNvSpPr/>
          <p:nvPr/>
        </p:nvSpPr>
        <p:spPr>
          <a:xfrm>
            <a:off x="6149417" y="5471974"/>
            <a:ext cx="2824929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(Studien)Umorientierung</a:t>
            </a:r>
          </a:p>
        </p:txBody>
      </p:sp>
      <p:sp>
        <p:nvSpPr>
          <p:cNvPr id="54" name="Pfeil nach oben 53">
            <a:extLst>
              <a:ext uri="{FF2B5EF4-FFF2-40B4-BE49-F238E27FC236}">
                <a16:creationId xmlns:a16="http://schemas.microsoft.com/office/drawing/2014/main" id="{E83C5418-635B-EA9B-88FA-D116604BC0F0}"/>
              </a:ext>
            </a:extLst>
          </p:cNvPr>
          <p:cNvSpPr/>
          <p:nvPr/>
        </p:nvSpPr>
        <p:spPr>
          <a:xfrm rot="6716561">
            <a:off x="4223223" y="3462892"/>
            <a:ext cx="527901" cy="3367237"/>
          </a:xfrm>
          <a:prstGeom prst="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Abgerundetes Rechteck 54">
            <a:extLst>
              <a:ext uri="{FF2B5EF4-FFF2-40B4-BE49-F238E27FC236}">
                <a16:creationId xmlns:a16="http://schemas.microsoft.com/office/drawing/2014/main" id="{A9229B73-E2FF-AE5F-138F-A96E9AF51D6D}"/>
              </a:ext>
            </a:extLst>
          </p:cNvPr>
          <p:cNvSpPr/>
          <p:nvPr/>
        </p:nvSpPr>
        <p:spPr>
          <a:xfrm>
            <a:off x="9704109" y="5364737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Traumjob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C57B50F4-32AE-48AC-9FAD-4654409D1B56}"/>
              </a:ext>
            </a:extLst>
          </p:cNvPr>
          <p:cNvCxnSpPr>
            <a:stCxn id="48" idx="2"/>
            <a:endCxn id="55" idx="0"/>
          </p:cNvCxnSpPr>
          <p:nvPr/>
        </p:nvCxnSpPr>
        <p:spPr>
          <a:xfrm>
            <a:off x="10835326" y="4430596"/>
            <a:ext cx="0" cy="934141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B8E0C4CB-B32F-7093-8E3E-3B43A12AC322}"/>
              </a:ext>
            </a:extLst>
          </p:cNvPr>
          <p:cNvSpPr/>
          <p:nvPr/>
        </p:nvSpPr>
        <p:spPr>
          <a:xfrm>
            <a:off x="7035144" y="4695114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Praktika</a:t>
            </a:r>
          </a:p>
        </p:txBody>
      </p:sp>
    </p:spTree>
    <p:extLst>
      <p:ext uri="{BB962C8B-B14F-4D97-AF65-F5344CB8AC3E}">
        <p14:creationId xmlns:p14="http://schemas.microsoft.com/office/powerpoint/2010/main" val="1586993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12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848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Den richtigen Studiengang finden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1CF77E6-C2FE-8783-E102-D836738A6FB1}"/>
              </a:ext>
            </a:extLst>
          </p:cNvPr>
          <p:cNvSpPr txBox="1"/>
          <p:nvPr/>
        </p:nvSpPr>
        <p:spPr>
          <a:xfrm>
            <a:off x="239484" y="1390725"/>
            <a:ext cx="479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Alternativansatz:</a:t>
            </a:r>
          </a:p>
        </p:txBody>
      </p:sp>
      <p:sp>
        <p:nvSpPr>
          <p:cNvPr id="39" name="Pfeil nach rechts 38">
            <a:extLst>
              <a:ext uri="{FF2B5EF4-FFF2-40B4-BE49-F238E27FC236}">
                <a16:creationId xmlns:a16="http://schemas.microsoft.com/office/drawing/2014/main" id="{B2822DED-C7B1-72FA-CD26-619DE9701A1C}"/>
              </a:ext>
            </a:extLst>
          </p:cNvPr>
          <p:cNvSpPr/>
          <p:nvPr/>
        </p:nvSpPr>
        <p:spPr>
          <a:xfrm rot="16200000">
            <a:off x="1754327" y="5423953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539E0EC6-E445-A1AD-6332-8E117FAFD67D}"/>
              </a:ext>
            </a:extLst>
          </p:cNvPr>
          <p:cNvSpPr/>
          <p:nvPr/>
        </p:nvSpPr>
        <p:spPr>
          <a:xfrm>
            <a:off x="788081" y="240086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Gespräche und Austausch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A3353E2D-4CE0-CC15-EE2A-784213FBDD8B}"/>
              </a:ext>
            </a:extLst>
          </p:cNvPr>
          <p:cNvSpPr/>
          <p:nvPr/>
        </p:nvSpPr>
        <p:spPr>
          <a:xfrm>
            <a:off x="3479621" y="240086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Jobmöglichkeiten und Arbeitsalltag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5F1D9D9C-65AB-7D3D-E63D-84071010E894}"/>
              </a:ext>
            </a:extLst>
          </p:cNvPr>
          <p:cNvSpPr/>
          <p:nvPr/>
        </p:nvSpPr>
        <p:spPr>
          <a:xfrm>
            <a:off x="3100098" y="2371988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4F10606-14E2-2225-3FFA-4549A494F79B}"/>
              </a:ext>
            </a:extLst>
          </p:cNvPr>
          <p:cNvSpPr/>
          <p:nvPr/>
        </p:nvSpPr>
        <p:spPr>
          <a:xfrm>
            <a:off x="6149418" y="2400860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Orientierung und Auswahl</a:t>
            </a:r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19A96FE3-A63C-FBBA-737F-11AAEF6E27F0}"/>
              </a:ext>
            </a:extLst>
          </p:cNvPr>
          <p:cNvSpPr/>
          <p:nvPr/>
        </p:nvSpPr>
        <p:spPr>
          <a:xfrm>
            <a:off x="5780578" y="2371988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152F7D61-9CB9-3D08-8157-7132FB81A3F3}"/>
              </a:ext>
            </a:extLst>
          </p:cNvPr>
          <p:cNvSpPr/>
          <p:nvPr/>
        </p:nvSpPr>
        <p:spPr>
          <a:xfrm>
            <a:off x="8490015" y="2353749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54C97C13-7325-16E7-F290-36E80E934CE1}"/>
              </a:ext>
            </a:extLst>
          </p:cNvPr>
          <p:cNvSpPr/>
          <p:nvPr/>
        </p:nvSpPr>
        <p:spPr>
          <a:xfrm>
            <a:off x="788081" y="3741638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Tiefere Einblicke und Verdichtung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5D61D8BA-E69F-2E05-6D1B-0FBD1CE6FCE5}"/>
              </a:ext>
            </a:extLst>
          </p:cNvPr>
          <p:cNvGrpSpPr/>
          <p:nvPr/>
        </p:nvGrpSpPr>
        <p:grpSpPr>
          <a:xfrm>
            <a:off x="1751877" y="2755024"/>
            <a:ext cx="8403931" cy="939573"/>
            <a:chOff x="1751877" y="3499743"/>
            <a:chExt cx="8403931" cy="939573"/>
          </a:xfrm>
        </p:grpSpPr>
        <p:sp>
          <p:nvSpPr>
            <p:cNvPr id="41" name="Rechteckiger Pfeil 40">
              <a:extLst>
                <a:ext uri="{FF2B5EF4-FFF2-40B4-BE49-F238E27FC236}">
                  <a16:creationId xmlns:a16="http://schemas.microsoft.com/office/drawing/2014/main" id="{6D4E3FE1-05E4-E0A2-E4B4-FE3E4C9FA9F0}"/>
                </a:ext>
              </a:extLst>
            </p:cNvPr>
            <p:cNvSpPr/>
            <p:nvPr/>
          </p:nvSpPr>
          <p:spPr>
            <a:xfrm rot="10800000">
              <a:off x="5363851" y="3499743"/>
              <a:ext cx="4791957" cy="535217"/>
            </a:xfrm>
            <a:prstGeom prst="bentArrow">
              <a:avLst>
                <a:gd name="adj1" fmla="val 25000"/>
                <a:gd name="adj2" fmla="val 12710"/>
                <a:gd name="adj3" fmla="val 25000"/>
                <a:gd name="adj4" fmla="val 4375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2" name="Rechteckiger Pfeil 41">
              <a:extLst>
                <a:ext uri="{FF2B5EF4-FFF2-40B4-BE49-F238E27FC236}">
                  <a16:creationId xmlns:a16="http://schemas.microsoft.com/office/drawing/2014/main" id="{8FBFBCCF-CA51-EA9E-8BD0-77032A79FEBF}"/>
                </a:ext>
              </a:extLst>
            </p:cNvPr>
            <p:cNvSpPr/>
            <p:nvPr/>
          </p:nvSpPr>
          <p:spPr>
            <a:xfrm rot="5400000" flipV="1">
              <a:off x="3433980" y="2217213"/>
              <a:ext cx="540000" cy="3904205"/>
            </a:xfrm>
            <a:prstGeom prst="ben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E0CD19F5-93A5-5446-4C22-49A876D0F5CA}"/>
              </a:ext>
            </a:extLst>
          </p:cNvPr>
          <p:cNvSpPr/>
          <p:nvPr/>
        </p:nvSpPr>
        <p:spPr>
          <a:xfrm>
            <a:off x="8898118" y="2400860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Studienauswahl</a:t>
            </a:r>
          </a:p>
        </p:txBody>
      </p:sp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9B42B51B-6E6D-F915-6B49-9549ED12DDE7}"/>
              </a:ext>
            </a:extLst>
          </p:cNvPr>
          <p:cNvSpPr/>
          <p:nvPr/>
        </p:nvSpPr>
        <p:spPr>
          <a:xfrm>
            <a:off x="788081" y="597045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Gespräche und Austausch</a:t>
            </a:r>
          </a:p>
        </p:txBody>
      </p:sp>
      <p:sp>
        <p:nvSpPr>
          <p:cNvPr id="44" name="Abgerundetes Rechteck 43">
            <a:extLst>
              <a:ext uri="{FF2B5EF4-FFF2-40B4-BE49-F238E27FC236}">
                <a16:creationId xmlns:a16="http://schemas.microsoft.com/office/drawing/2014/main" id="{D14844AF-389C-1832-4D8E-5287E34DF83E}"/>
              </a:ext>
            </a:extLst>
          </p:cNvPr>
          <p:cNvSpPr/>
          <p:nvPr/>
        </p:nvSpPr>
        <p:spPr>
          <a:xfrm>
            <a:off x="788081" y="4923861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Jobmöglichkeiten und Arbeitsalltag</a:t>
            </a:r>
          </a:p>
        </p:txBody>
      </p:sp>
      <p:sp>
        <p:nvSpPr>
          <p:cNvPr id="45" name="Pfeil nach rechts 44">
            <a:extLst>
              <a:ext uri="{FF2B5EF4-FFF2-40B4-BE49-F238E27FC236}">
                <a16:creationId xmlns:a16="http://schemas.microsoft.com/office/drawing/2014/main" id="{BB453506-5ADB-D325-7CB2-15FFD354D90E}"/>
              </a:ext>
            </a:extLst>
          </p:cNvPr>
          <p:cNvSpPr/>
          <p:nvPr/>
        </p:nvSpPr>
        <p:spPr>
          <a:xfrm rot="16200000">
            <a:off x="1715647" y="4303715"/>
            <a:ext cx="407298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Abgerundetes Rechteck 45">
            <a:extLst>
              <a:ext uri="{FF2B5EF4-FFF2-40B4-BE49-F238E27FC236}">
                <a16:creationId xmlns:a16="http://schemas.microsoft.com/office/drawing/2014/main" id="{719C2608-8438-B116-A017-718F2F82BA7C}"/>
              </a:ext>
            </a:extLst>
          </p:cNvPr>
          <p:cNvSpPr/>
          <p:nvPr/>
        </p:nvSpPr>
        <p:spPr>
          <a:xfrm>
            <a:off x="3479622" y="3779345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Motivation und Freude</a:t>
            </a:r>
          </a:p>
        </p:txBody>
      </p:sp>
      <p:sp>
        <p:nvSpPr>
          <p:cNvPr id="47" name="Pfeil nach rechts 46">
            <a:extLst>
              <a:ext uri="{FF2B5EF4-FFF2-40B4-BE49-F238E27FC236}">
                <a16:creationId xmlns:a16="http://schemas.microsoft.com/office/drawing/2014/main" id="{42780CDB-C0D0-5B99-DC3C-75CF4711FC36}"/>
              </a:ext>
            </a:extLst>
          </p:cNvPr>
          <p:cNvSpPr/>
          <p:nvPr/>
        </p:nvSpPr>
        <p:spPr>
          <a:xfrm>
            <a:off x="3100098" y="3735535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F2AE79D9-FB44-D363-AD46-CCA8AAC9D0F6}"/>
              </a:ext>
            </a:extLst>
          </p:cNvPr>
          <p:cNvSpPr/>
          <p:nvPr/>
        </p:nvSpPr>
        <p:spPr>
          <a:xfrm>
            <a:off x="9704109" y="3827281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Studienerfolg</a:t>
            </a:r>
          </a:p>
        </p:txBody>
      </p:sp>
      <p:sp>
        <p:nvSpPr>
          <p:cNvPr id="49" name="Abgerundetes Rechteck 48">
            <a:extLst>
              <a:ext uri="{FF2B5EF4-FFF2-40B4-BE49-F238E27FC236}">
                <a16:creationId xmlns:a16="http://schemas.microsoft.com/office/drawing/2014/main" id="{431F3E1B-8F2E-717E-D33E-6BB8C1AE6CD2}"/>
              </a:ext>
            </a:extLst>
          </p:cNvPr>
          <p:cNvSpPr/>
          <p:nvPr/>
        </p:nvSpPr>
        <p:spPr>
          <a:xfrm>
            <a:off x="6153329" y="3827282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Gute Leistungen</a:t>
            </a:r>
          </a:p>
        </p:txBody>
      </p:sp>
      <p:sp>
        <p:nvSpPr>
          <p:cNvPr id="50" name="Pfeil nach rechts 49">
            <a:extLst>
              <a:ext uri="{FF2B5EF4-FFF2-40B4-BE49-F238E27FC236}">
                <a16:creationId xmlns:a16="http://schemas.microsoft.com/office/drawing/2014/main" id="{7D907D93-7E24-8A74-ACC8-E9C00AC4CB64}"/>
              </a:ext>
            </a:extLst>
          </p:cNvPr>
          <p:cNvSpPr/>
          <p:nvPr/>
        </p:nvSpPr>
        <p:spPr>
          <a:xfrm>
            <a:off x="5780578" y="3783473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Pfeil nach rechts 50">
            <a:extLst>
              <a:ext uri="{FF2B5EF4-FFF2-40B4-BE49-F238E27FC236}">
                <a16:creationId xmlns:a16="http://schemas.microsoft.com/office/drawing/2014/main" id="{680F9879-8B02-A079-F7A9-83064ED3ADE1}"/>
              </a:ext>
            </a:extLst>
          </p:cNvPr>
          <p:cNvSpPr/>
          <p:nvPr/>
        </p:nvSpPr>
        <p:spPr>
          <a:xfrm>
            <a:off x="8490015" y="3780170"/>
            <a:ext cx="1134752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Nach unten gekrümmter Pfeil 51">
            <a:extLst>
              <a:ext uri="{FF2B5EF4-FFF2-40B4-BE49-F238E27FC236}">
                <a16:creationId xmlns:a16="http://schemas.microsoft.com/office/drawing/2014/main" id="{3F438581-7FCD-2904-B87D-B3AA9E329A4A}"/>
              </a:ext>
            </a:extLst>
          </p:cNvPr>
          <p:cNvSpPr/>
          <p:nvPr/>
        </p:nvSpPr>
        <p:spPr>
          <a:xfrm rot="10800000">
            <a:off x="2143169" y="4481078"/>
            <a:ext cx="5616660" cy="791851"/>
          </a:xfrm>
          <a:prstGeom prst="curved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Ring 9">
            <a:extLst>
              <a:ext uri="{FF2B5EF4-FFF2-40B4-BE49-F238E27FC236}">
                <a16:creationId xmlns:a16="http://schemas.microsoft.com/office/drawing/2014/main" id="{F605906F-DD35-6FD0-4318-EB50B706FE13}"/>
              </a:ext>
            </a:extLst>
          </p:cNvPr>
          <p:cNvSpPr/>
          <p:nvPr/>
        </p:nvSpPr>
        <p:spPr>
          <a:xfrm rot="1340452">
            <a:off x="3293714" y="1705408"/>
            <a:ext cx="2703146" cy="2003869"/>
          </a:xfrm>
          <a:prstGeom prst="donut">
            <a:avLst>
              <a:gd name="adj" fmla="val 10807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308E303-8C12-A7C8-4810-72A2E2DE8851}"/>
              </a:ext>
            </a:extLst>
          </p:cNvPr>
          <p:cNvSpPr/>
          <p:nvPr/>
        </p:nvSpPr>
        <p:spPr>
          <a:xfrm rot="1520419">
            <a:off x="5778289" y="3205061"/>
            <a:ext cx="405353" cy="2733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BF55ED5-3CFA-1B96-C30F-EB0B18FBC919}"/>
              </a:ext>
            </a:extLst>
          </p:cNvPr>
          <p:cNvSpPr/>
          <p:nvPr/>
        </p:nvSpPr>
        <p:spPr>
          <a:xfrm rot="1520419">
            <a:off x="5955865" y="3352424"/>
            <a:ext cx="1098772" cy="47829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E2868F21-88A9-69C2-71E7-EC0A7359FA1E}"/>
              </a:ext>
            </a:extLst>
          </p:cNvPr>
          <p:cNvSpPr/>
          <p:nvPr/>
        </p:nvSpPr>
        <p:spPr>
          <a:xfrm>
            <a:off x="9704109" y="5364737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Traumjob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4E864F3A-2EF4-D2F9-6187-4BBEF4586C01}"/>
              </a:ext>
            </a:extLst>
          </p:cNvPr>
          <p:cNvCxnSpPr>
            <a:endCxn id="21" idx="0"/>
          </p:cNvCxnSpPr>
          <p:nvPr/>
        </p:nvCxnSpPr>
        <p:spPr>
          <a:xfrm>
            <a:off x="10835326" y="4430596"/>
            <a:ext cx="0" cy="934141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B465601A-B992-CE23-EC26-211DFD88B524}"/>
              </a:ext>
            </a:extLst>
          </p:cNvPr>
          <p:cNvSpPr/>
          <p:nvPr/>
        </p:nvSpPr>
        <p:spPr>
          <a:xfrm>
            <a:off x="5145044" y="533980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Praktika</a:t>
            </a:r>
          </a:p>
        </p:txBody>
      </p:sp>
    </p:spTree>
    <p:extLst>
      <p:ext uri="{BB962C8B-B14F-4D97-AF65-F5344CB8AC3E}">
        <p14:creationId xmlns:p14="http://schemas.microsoft.com/office/powerpoint/2010/main" val="1476489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0"/>
            <a:ext cx="10282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0" y="0"/>
            <a:ext cx="3605049" cy="6858000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0" y="2579915"/>
            <a:ext cx="3605049" cy="1262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Jobmöglichkeiten und Arbeitsalltag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365D88D-A8B7-9947-455F-3AD4DD435508}"/>
              </a:ext>
            </a:extLst>
          </p:cNvPr>
          <p:cNvSpPr txBox="1"/>
          <p:nvPr/>
        </p:nvSpPr>
        <p:spPr>
          <a:xfrm>
            <a:off x="3605049" y="6642556"/>
            <a:ext cx="84495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/>
              <a:t>Bildquelle: </a:t>
            </a:r>
          </a:p>
          <a:p>
            <a:r>
              <a:rPr lang="de-DE" sz="400" dirty="0"/>
              <a:t>https://</a:t>
            </a:r>
            <a:r>
              <a:rPr lang="de-DE" sz="400" dirty="0" err="1"/>
              <a:t>www.google.com</a:t>
            </a:r>
            <a:r>
              <a:rPr lang="de-DE" sz="400" dirty="0"/>
              <a:t>/</a:t>
            </a:r>
            <a:r>
              <a:rPr lang="de-DE" sz="400" dirty="0" err="1"/>
              <a:t>url?sa</a:t>
            </a:r>
            <a:r>
              <a:rPr lang="de-DE" sz="400" dirty="0"/>
              <a:t>=</a:t>
            </a:r>
            <a:r>
              <a:rPr lang="de-DE" sz="400" dirty="0" err="1"/>
              <a:t>i&amp;url</a:t>
            </a:r>
            <a:r>
              <a:rPr lang="de-DE" sz="400" dirty="0"/>
              <a:t>=https%3A%2F%2Fme2be.de%2Fhochschulen%2Fcau-christian-albrechts-universitaet-zu-kiel%2F&amp;psig=AOvVaw3pyzL9cEIYeIjpIqHRPR5F&amp;ust=1667135603618000&amp;source=</a:t>
            </a:r>
            <a:r>
              <a:rPr lang="de-DE" sz="400" dirty="0" err="1"/>
              <a:t>images&amp;cd</a:t>
            </a:r>
            <a:r>
              <a:rPr lang="de-DE" sz="400" dirty="0"/>
              <a:t>=</a:t>
            </a:r>
            <a:r>
              <a:rPr lang="de-DE" sz="400" dirty="0" err="1"/>
              <a:t>vfe&amp;ved</a:t>
            </a:r>
            <a:r>
              <a:rPr lang="de-DE" sz="400" dirty="0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3130082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14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848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VWL und BWL – Welche Jobs sind möglich?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1CF77E6-C2FE-8783-E102-D836738A6FB1}"/>
              </a:ext>
            </a:extLst>
          </p:cNvPr>
          <p:cNvSpPr txBox="1"/>
          <p:nvPr/>
        </p:nvSpPr>
        <p:spPr>
          <a:xfrm>
            <a:off x="239484" y="1390725"/>
            <a:ext cx="47955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Einige Beispiele VWL:</a:t>
            </a:r>
          </a:p>
          <a:p>
            <a:r>
              <a:rPr lang="de-DE" sz="1000" dirty="0"/>
              <a:t>(LinkedIn Suche: Volkswirtschaftslehre)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59DD531-DF7E-EC8C-7B6B-260F89618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49" y="2136429"/>
            <a:ext cx="3349170" cy="59009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6CC133E-CE02-B232-948B-BFF76C763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201" y="2818635"/>
            <a:ext cx="3392411" cy="58729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63FEB58-C454-6215-1465-B4286180AA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494" y="4287344"/>
            <a:ext cx="3692451" cy="57195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66312E7-234B-73A1-2FE9-01CBD98878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589" y="5060413"/>
            <a:ext cx="3777199" cy="61323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246763B-4E1E-B81D-5D5D-8BA5CC9D5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2392" y="1034191"/>
            <a:ext cx="3360122" cy="75663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4D4C070-17B0-4359-492A-AFF50F744D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6768" y="4638659"/>
            <a:ext cx="3107860" cy="6985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C547D07A-9D32-D2B2-4D03-6B9A566A5D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5649" y="1388511"/>
            <a:ext cx="3388215" cy="75207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A4CAF49-E1F1-E01E-3339-2C57DC71D1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79761" y="3462948"/>
            <a:ext cx="3107859" cy="899451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3DF80020-7B1C-FAE4-4E89-83FC07BF64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47414" y="4145597"/>
            <a:ext cx="3621399" cy="669271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3834A31-39B2-754B-A8E4-F984B1E12F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8376" y="4971834"/>
            <a:ext cx="3352224" cy="58083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23635C9-EB63-64C9-2D10-9FFEE2E612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97972" y="5628982"/>
            <a:ext cx="2679307" cy="8212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5185E94-0ACC-EC3C-648E-16EBA5B73DE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31806" y="2394691"/>
            <a:ext cx="2755900" cy="6096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BE829F4-818A-7BEC-5C8F-56960798E9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4818" y="2798244"/>
            <a:ext cx="2748033" cy="63573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CB68A6B-DC5B-3D4E-69D9-3726EE9A890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36802" y="3514020"/>
            <a:ext cx="2458605" cy="54957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33E2E41-5878-F402-E4CA-F19EA38BEED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98789" y="3333885"/>
            <a:ext cx="2437247" cy="69736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91D85BF-D701-2909-24AB-639141A3EC7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64001" y="5887402"/>
            <a:ext cx="2623705" cy="52192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39A6002-7A7A-7D30-73D3-4154649E369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06251" y="1878557"/>
            <a:ext cx="2881387" cy="77305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D67DE32-8058-2EEE-9217-203C82B57D4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8200" y="5827203"/>
            <a:ext cx="2928558" cy="65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7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15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848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VWL und BWL – Welche Jobs sind möglich?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1CF77E6-C2FE-8783-E102-D836738A6FB1}"/>
              </a:ext>
            </a:extLst>
          </p:cNvPr>
          <p:cNvSpPr txBox="1"/>
          <p:nvPr/>
        </p:nvSpPr>
        <p:spPr>
          <a:xfrm>
            <a:off x="239484" y="1390725"/>
            <a:ext cx="47955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Einige Beispiele BWL:</a:t>
            </a:r>
          </a:p>
          <a:p>
            <a:r>
              <a:rPr lang="de-DE" sz="1000" dirty="0"/>
              <a:t>(LinkedIn Suche: Betriebswirt)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D6BAB63-6E5A-B791-E29A-B0B4FD893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94" y="2099932"/>
            <a:ext cx="3609746" cy="61734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93DE0D7-96B9-3A6C-95A9-4C5F7E4D3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40" y="3576997"/>
            <a:ext cx="3291714" cy="74111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9070740-CFCB-13A5-B754-31CC5D7F0F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1121" y="2017351"/>
            <a:ext cx="3426890" cy="61555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568F380-D527-E16E-7B41-428ABAA39D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6417" y="2542471"/>
            <a:ext cx="3140671" cy="72358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25F171E-B444-9738-D74C-8BCD621B0F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5991" y="1424729"/>
            <a:ext cx="2776815" cy="70336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2818E8E-A1F5-FF72-FA30-6C139E1E0F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1094" y="3501731"/>
            <a:ext cx="3149211" cy="716062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ED83B16-7931-F08B-8A07-BD44885E1D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382" y="4681004"/>
            <a:ext cx="3197472" cy="72742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FBB759A-8F79-5588-77AC-09ECF94E69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5175" y="4899332"/>
            <a:ext cx="3480426" cy="684312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EE966DA-4B97-F439-A367-2F028FCEB2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9849" y="5881676"/>
            <a:ext cx="3648435" cy="61238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95FEFAA5-95B1-A6C8-1485-A363C8F8F5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55602" y="4178535"/>
            <a:ext cx="3645575" cy="8661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7A6B798-9971-7490-D2F2-AB6F650861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1509" y="2672173"/>
            <a:ext cx="2797930" cy="6418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F2F6107-5EAD-49F2-C6A5-C382BBFCA16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96054" y="5445609"/>
            <a:ext cx="3272226" cy="72358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FE2FF1-1569-B351-7FE8-1D1F012A799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11121" y="5664913"/>
            <a:ext cx="2851875" cy="68737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F186E7E-7634-DE73-E6E0-2A43B43E028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03187" y="4198165"/>
            <a:ext cx="2984273" cy="61555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5E4371E-A2E9-0434-26CB-5870E01022A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45700" y="1318598"/>
            <a:ext cx="3283521" cy="62700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F5D4E88-F909-6D36-39B6-535B9340D5D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2006" y="2878559"/>
            <a:ext cx="3418724" cy="593823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73B7C55-F587-B176-B2B5-2731D97C1B9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12943" y="3379878"/>
            <a:ext cx="2742315" cy="64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46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0"/>
            <a:ext cx="10282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0" y="0"/>
            <a:ext cx="3605049" cy="6858000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0" y="2579915"/>
            <a:ext cx="3605049" cy="1262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Jobmöglichkeiten und Arbeitsalltag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365D88D-A8B7-9947-455F-3AD4DD435508}"/>
              </a:ext>
            </a:extLst>
          </p:cNvPr>
          <p:cNvSpPr txBox="1"/>
          <p:nvPr/>
        </p:nvSpPr>
        <p:spPr>
          <a:xfrm>
            <a:off x="3605049" y="6642556"/>
            <a:ext cx="84495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/>
              <a:t>Bildquelle: </a:t>
            </a:r>
          </a:p>
          <a:p>
            <a:r>
              <a:rPr lang="de-DE" sz="400" dirty="0"/>
              <a:t>https://</a:t>
            </a:r>
            <a:r>
              <a:rPr lang="de-DE" sz="400" dirty="0" err="1"/>
              <a:t>www.google.com</a:t>
            </a:r>
            <a:r>
              <a:rPr lang="de-DE" sz="400" dirty="0"/>
              <a:t>/</a:t>
            </a:r>
            <a:r>
              <a:rPr lang="de-DE" sz="400" dirty="0" err="1"/>
              <a:t>url?sa</a:t>
            </a:r>
            <a:r>
              <a:rPr lang="de-DE" sz="400" dirty="0"/>
              <a:t>=</a:t>
            </a:r>
            <a:r>
              <a:rPr lang="de-DE" sz="400" dirty="0" err="1"/>
              <a:t>i&amp;url</a:t>
            </a:r>
            <a:r>
              <a:rPr lang="de-DE" sz="400" dirty="0"/>
              <a:t>=https%3A%2F%2Fme2be.de%2Fhochschulen%2Fcau-christian-albrechts-universitaet-zu-kiel%2F&amp;psig=AOvVaw3pyzL9cEIYeIjpIqHRPR5F&amp;ust=1667135603618000&amp;source=</a:t>
            </a:r>
            <a:r>
              <a:rPr lang="de-DE" sz="400" dirty="0" err="1"/>
              <a:t>images&amp;cd</a:t>
            </a:r>
            <a:r>
              <a:rPr lang="de-DE" sz="400" dirty="0"/>
              <a:t>=</a:t>
            </a:r>
            <a:r>
              <a:rPr lang="de-DE" sz="400" dirty="0" err="1"/>
              <a:t>vfe&amp;ved</a:t>
            </a:r>
            <a:r>
              <a:rPr lang="de-DE" sz="400" dirty="0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3486828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17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848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Den richtigen Studiengang finden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1CF77E6-C2FE-8783-E102-D836738A6FB1}"/>
              </a:ext>
            </a:extLst>
          </p:cNvPr>
          <p:cNvSpPr txBox="1"/>
          <p:nvPr/>
        </p:nvSpPr>
        <p:spPr>
          <a:xfrm>
            <a:off x="239484" y="1390725"/>
            <a:ext cx="479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Alternativansatz:</a:t>
            </a:r>
          </a:p>
        </p:txBody>
      </p:sp>
      <p:sp>
        <p:nvSpPr>
          <p:cNvPr id="39" name="Pfeil nach rechts 38">
            <a:extLst>
              <a:ext uri="{FF2B5EF4-FFF2-40B4-BE49-F238E27FC236}">
                <a16:creationId xmlns:a16="http://schemas.microsoft.com/office/drawing/2014/main" id="{B2822DED-C7B1-72FA-CD26-619DE9701A1C}"/>
              </a:ext>
            </a:extLst>
          </p:cNvPr>
          <p:cNvSpPr/>
          <p:nvPr/>
        </p:nvSpPr>
        <p:spPr>
          <a:xfrm rot="16200000">
            <a:off x="1754327" y="5423953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539E0EC6-E445-A1AD-6332-8E117FAFD67D}"/>
              </a:ext>
            </a:extLst>
          </p:cNvPr>
          <p:cNvSpPr/>
          <p:nvPr/>
        </p:nvSpPr>
        <p:spPr>
          <a:xfrm>
            <a:off x="788081" y="240086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Gespräche und Austausch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A3353E2D-4CE0-CC15-EE2A-784213FBDD8B}"/>
              </a:ext>
            </a:extLst>
          </p:cNvPr>
          <p:cNvSpPr/>
          <p:nvPr/>
        </p:nvSpPr>
        <p:spPr>
          <a:xfrm>
            <a:off x="3479621" y="240086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Jobmöglichkeiten und Arbeitsalltag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5F1D9D9C-65AB-7D3D-E63D-84071010E894}"/>
              </a:ext>
            </a:extLst>
          </p:cNvPr>
          <p:cNvSpPr/>
          <p:nvPr/>
        </p:nvSpPr>
        <p:spPr>
          <a:xfrm>
            <a:off x="3100098" y="2371988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4F10606-14E2-2225-3FFA-4549A494F79B}"/>
              </a:ext>
            </a:extLst>
          </p:cNvPr>
          <p:cNvSpPr/>
          <p:nvPr/>
        </p:nvSpPr>
        <p:spPr>
          <a:xfrm>
            <a:off x="6149418" y="2400860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Orientierung und Auswahl</a:t>
            </a:r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19A96FE3-A63C-FBBA-737F-11AAEF6E27F0}"/>
              </a:ext>
            </a:extLst>
          </p:cNvPr>
          <p:cNvSpPr/>
          <p:nvPr/>
        </p:nvSpPr>
        <p:spPr>
          <a:xfrm>
            <a:off x="5780578" y="2371988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152F7D61-9CB9-3D08-8157-7132FB81A3F3}"/>
              </a:ext>
            </a:extLst>
          </p:cNvPr>
          <p:cNvSpPr/>
          <p:nvPr/>
        </p:nvSpPr>
        <p:spPr>
          <a:xfrm>
            <a:off x="8490015" y="2353749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54C97C13-7325-16E7-F290-36E80E934CE1}"/>
              </a:ext>
            </a:extLst>
          </p:cNvPr>
          <p:cNvSpPr/>
          <p:nvPr/>
        </p:nvSpPr>
        <p:spPr>
          <a:xfrm>
            <a:off x="788081" y="3741638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Tiefere Einblicke und Verdichtung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5D61D8BA-E69F-2E05-6D1B-0FBD1CE6FCE5}"/>
              </a:ext>
            </a:extLst>
          </p:cNvPr>
          <p:cNvGrpSpPr/>
          <p:nvPr/>
        </p:nvGrpSpPr>
        <p:grpSpPr>
          <a:xfrm>
            <a:off x="1751877" y="2755024"/>
            <a:ext cx="8403931" cy="939573"/>
            <a:chOff x="1751877" y="3499743"/>
            <a:chExt cx="8403931" cy="939573"/>
          </a:xfrm>
        </p:grpSpPr>
        <p:sp>
          <p:nvSpPr>
            <p:cNvPr id="41" name="Rechteckiger Pfeil 40">
              <a:extLst>
                <a:ext uri="{FF2B5EF4-FFF2-40B4-BE49-F238E27FC236}">
                  <a16:creationId xmlns:a16="http://schemas.microsoft.com/office/drawing/2014/main" id="{6D4E3FE1-05E4-E0A2-E4B4-FE3E4C9FA9F0}"/>
                </a:ext>
              </a:extLst>
            </p:cNvPr>
            <p:cNvSpPr/>
            <p:nvPr/>
          </p:nvSpPr>
          <p:spPr>
            <a:xfrm rot="10800000">
              <a:off x="5363851" y="3499743"/>
              <a:ext cx="4791957" cy="535217"/>
            </a:xfrm>
            <a:prstGeom prst="bentArrow">
              <a:avLst>
                <a:gd name="adj1" fmla="val 25000"/>
                <a:gd name="adj2" fmla="val 12710"/>
                <a:gd name="adj3" fmla="val 25000"/>
                <a:gd name="adj4" fmla="val 4375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2" name="Rechteckiger Pfeil 41">
              <a:extLst>
                <a:ext uri="{FF2B5EF4-FFF2-40B4-BE49-F238E27FC236}">
                  <a16:creationId xmlns:a16="http://schemas.microsoft.com/office/drawing/2014/main" id="{8FBFBCCF-CA51-EA9E-8BD0-77032A79FEBF}"/>
                </a:ext>
              </a:extLst>
            </p:cNvPr>
            <p:cNvSpPr/>
            <p:nvPr/>
          </p:nvSpPr>
          <p:spPr>
            <a:xfrm rot="5400000" flipV="1">
              <a:off x="3433980" y="2217213"/>
              <a:ext cx="540000" cy="3904205"/>
            </a:xfrm>
            <a:prstGeom prst="ben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E0CD19F5-93A5-5446-4C22-49A876D0F5CA}"/>
              </a:ext>
            </a:extLst>
          </p:cNvPr>
          <p:cNvSpPr/>
          <p:nvPr/>
        </p:nvSpPr>
        <p:spPr>
          <a:xfrm>
            <a:off x="8898118" y="2400860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Studienauswahl</a:t>
            </a:r>
          </a:p>
        </p:txBody>
      </p:sp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9B42B51B-6E6D-F915-6B49-9549ED12DDE7}"/>
              </a:ext>
            </a:extLst>
          </p:cNvPr>
          <p:cNvSpPr/>
          <p:nvPr/>
        </p:nvSpPr>
        <p:spPr>
          <a:xfrm>
            <a:off x="788081" y="597045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Gespräche und Austausch</a:t>
            </a:r>
          </a:p>
        </p:txBody>
      </p:sp>
      <p:sp>
        <p:nvSpPr>
          <p:cNvPr id="44" name="Abgerundetes Rechteck 43">
            <a:extLst>
              <a:ext uri="{FF2B5EF4-FFF2-40B4-BE49-F238E27FC236}">
                <a16:creationId xmlns:a16="http://schemas.microsoft.com/office/drawing/2014/main" id="{D14844AF-389C-1832-4D8E-5287E34DF83E}"/>
              </a:ext>
            </a:extLst>
          </p:cNvPr>
          <p:cNvSpPr/>
          <p:nvPr/>
        </p:nvSpPr>
        <p:spPr>
          <a:xfrm>
            <a:off x="788081" y="4923861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Jobmöglichkeiten und Arbeitsalltag</a:t>
            </a:r>
          </a:p>
        </p:txBody>
      </p:sp>
      <p:sp>
        <p:nvSpPr>
          <p:cNvPr id="45" name="Pfeil nach rechts 44">
            <a:extLst>
              <a:ext uri="{FF2B5EF4-FFF2-40B4-BE49-F238E27FC236}">
                <a16:creationId xmlns:a16="http://schemas.microsoft.com/office/drawing/2014/main" id="{BB453506-5ADB-D325-7CB2-15FFD354D90E}"/>
              </a:ext>
            </a:extLst>
          </p:cNvPr>
          <p:cNvSpPr/>
          <p:nvPr/>
        </p:nvSpPr>
        <p:spPr>
          <a:xfrm rot="16200000">
            <a:off x="1715647" y="4303715"/>
            <a:ext cx="407298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Abgerundetes Rechteck 45">
            <a:extLst>
              <a:ext uri="{FF2B5EF4-FFF2-40B4-BE49-F238E27FC236}">
                <a16:creationId xmlns:a16="http://schemas.microsoft.com/office/drawing/2014/main" id="{719C2608-8438-B116-A017-718F2F82BA7C}"/>
              </a:ext>
            </a:extLst>
          </p:cNvPr>
          <p:cNvSpPr/>
          <p:nvPr/>
        </p:nvSpPr>
        <p:spPr>
          <a:xfrm>
            <a:off x="3479622" y="3779345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Motivation und Freude</a:t>
            </a:r>
          </a:p>
        </p:txBody>
      </p:sp>
      <p:sp>
        <p:nvSpPr>
          <p:cNvPr id="47" name="Pfeil nach rechts 46">
            <a:extLst>
              <a:ext uri="{FF2B5EF4-FFF2-40B4-BE49-F238E27FC236}">
                <a16:creationId xmlns:a16="http://schemas.microsoft.com/office/drawing/2014/main" id="{42780CDB-C0D0-5B99-DC3C-75CF4711FC36}"/>
              </a:ext>
            </a:extLst>
          </p:cNvPr>
          <p:cNvSpPr/>
          <p:nvPr/>
        </p:nvSpPr>
        <p:spPr>
          <a:xfrm>
            <a:off x="3100098" y="3735535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F2AE79D9-FB44-D363-AD46-CCA8AAC9D0F6}"/>
              </a:ext>
            </a:extLst>
          </p:cNvPr>
          <p:cNvSpPr/>
          <p:nvPr/>
        </p:nvSpPr>
        <p:spPr>
          <a:xfrm>
            <a:off x="9704109" y="3827281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Studienerfolg</a:t>
            </a:r>
          </a:p>
        </p:txBody>
      </p:sp>
      <p:sp>
        <p:nvSpPr>
          <p:cNvPr id="49" name="Abgerundetes Rechteck 48">
            <a:extLst>
              <a:ext uri="{FF2B5EF4-FFF2-40B4-BE49-F238E27FC236}">
                <a16:creationId xmlns:a16="http://schemas.microsoft.com/office/drawing/2014/main" id="{431F3E1B-8F2E-717E-D33E-6BB8C1AE6CD2}"/>
              </a:ext>
            </a:extLst>
          </p:cNvPr>
          <p:cNvSpPr/>
          <p:nvPr/>
        </p:nvSpPr>
        <p:spPr>
          <a:xfrm>
            <a:off x="6153329" y="3827282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Gute Leistungen</a:t>
            </a:r>
          </a:p>
        </p:txBody>
      </p:sp>
      <p:sp>
        <p:nvSpPr>
          <p:cNvPr id="50" name="Pfeil nach rechts 49">
            <a:extLst>
              <a:ext uri="{FF2B5EF4-FFF2-40B4-BE49-F238E27FC236}">
                <a16:creationId xmlns:a16="http://schemas.microsoft.com/office/drawing/2014/main" id="{7D907D93-7E24-8A74-ACC8-E9C00AC4CB64}"/>
              </a:ext>
            </a:extLst>
          </p:cNvPr>
          <p:cNvSpPr/>
          <p:nvPr/>
        </p:nvSpPr>
        <p:spPr>
          <a:xfrm>
            <a:off x="5780578" y="3783473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Pfeil nach rechts 50">
            <a:extLst>
              <a:ext uri="{FF2B5EF4-FFF2-40B4-BE49-F238E27FC236}">
                <a16:creationId xmlns:a16="http://schemas.microsoft.com/office/drawing/2014/main" id="{680F9879-8B02-A079-F7A9-83064ED3ADE1}"/>
              </a:ext>
            </a:extLst>
          </p:cNvPr>
          <p:cNvSpPr/>
          <p:nvPr/>
        </p:nvSpPr>
        <p:spPr>
          <a:xfrm>
            <a:off x="8490015" y="3780170"/>
            <a:ext cx="1134752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Nach unten gekrümmter Pfeil 51">
            <a:extLst>
              <a:ext uri="{FF2B5EF4-FFF2-40B4-BE49-F238E27FC236}">
                <a16:creationId xmlns:a16="http://schemas.microsoft.com/office/drawing/2014/main" id="{3F438581-7FCD-2904-B87D-B3AA9E329A4A}"/>
              </a:ext>
            </a:extLst>
          </p:cNvPr>
          <p:cNvSpPr/>
          <p:nvPr/>
        </p:nvSpPr>
        <p:spPr>
          <a:xfrm rot="10800000">
            <a:off x="2143169" y="4481078"/>
            <a:ext cx="5616660" cy="791851"/>
          </a:xfrm>
          <a:prstGeom prst="curved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Ring 9">
            <a:extLst>
              <a:ext uri="{FF2B5EF4-FFF2-40B4-BE49-F238E27FC236}">
                <a16:creationId xmlns:a16="http://schemas.microsoft.com/office/drawing/2014/main" id="{F605906F-DD35-6FD0-4318-EB50B706FE13}"/>
              </a:ext>
            </a:extLst>
          </p:cNvPr>
          <p:cNvSpPr/>
          <p:nvPr/>
        </p:nvSpPr>
        <p:spPr>
          <a:xfrm rot="1340452">
            <a:off x="3293714" y="1705408"/>
            <a:ext cx="2703146" cy="2003869"/>
          </a:xfrm>
          <a:prstGeom prst="donut">
            <a:avLst>
              <a:gd name="adj" fmla="val 10807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308E303-8C12-A7C8-4810-72A2E2DE8851}"/>
              </a:ext>
            </a:extLst>
          </p:cNvPr>
          <p:cNvSpPr/>
          <p:nvPr/>
        </p:nvSpPr>
        <p:spPr>
          <a:xfrm rot="1520419">
            <a:off x="5778289" y="3205061"/>
            <a:ext cx="405353" cy="2733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BF55ED5-3CFA-1B96-C30F-EB0B18FBC919}"/>
              </a:ext>
            </a:extLst>
          </p:cNvPr>
          <p:cNvSpPr/>
          <p:nvPr/>
        </p:nvSpPr>
        <p:spPr>
          <a:xfrm rot="1520419">
            <a:off x="5955865" y="3352424"/>
            <a:ext cx="1098772" cy="47829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E2868F21-88A9-69C2-71E7-EC0A7359FA1E}"/>
              </a:ext>
            </a:extLst>
          </p:cNvPr>
          <p:cNvSpPr/>
          <p:nvPr/>
        </p:nvSpPr>
        <p:spPr>
          <a:xfrm>
            <a:off x="9704109" y="5364737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Traumjob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4E864F3A-2EF4-D2F9-6187-4BBEF4586C01}"/>
              </a:ext>
            </a:extLst>
          </p:cNvPr>
          <p:cNvCxnSpPr>
            <a:endCxn id="21" idx="0"/>
          </p:cNvCxnSpPr>
          <p:nvPr/>
        </p:nvCxnSpPr>
        <p:spPr>
          <a:xfrm>
            <a:off x="10835326" y="4430596"/>
            <a:ext cx="0" cy="934141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B465601A-B992-CE23-EC26-211DFD88B524}"/>
              </a:ext>
            </a:extLst>
          </p:cNvPr>
          <p:cNvSpPr/>
          <p:nvPr/>
        </p:nvSpPr>
        <p:spPr>
          <a:xfrm>
            <a:off x="5145044" y="533980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Praktika</a:t>
            </a:r>
          </a:p>
        </p:txBody>
      </p:sp>
    </p:spTree>
    <p:extLst>
      <p:ext uri="{BB962C8B-B14F-4D97-AF65-F5344CB8AC3E}">
        <p14:creationId xmlns:p14="http://schemas.microsoft.com/office/powerpoint/2010/main" val="887480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18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8489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Welche Jobs sind zukunftssicher und werden gebraucht?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E2D69D4-863A-BF82-8B75-F878933AE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86" y="2079065"/>
            <a:ext cx="4851585" cy="18482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FE75A9C-E073-B52D-1C16-7047445F3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4805" y="1258178"/>
            <a:ext cx="4525723" cy="96261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9BA7F37-583F-F234-64B1-6296BD784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805" y="2345440"/>
            <a:ext cx="4525200" cy="14100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96739CF-40F5-7B42-68E5-2F5A685228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4805" y="3824575"/>
            <a:ext cx="4525200" cy="141007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90BBFC1-7219-FE2B-95CA-6D1130A5FF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4805" y="5275166"/>
            <a:ext cx="4525200" cy="1122250"/>
          </a:xfrm>
          <a:prstGeom prst="rect">
            <a:avLst/>
          </a:prstGeom>
        </p:spPr>
      </p:pic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C0D38BC3-E16D-E0CD-E44D-AD0DB42CCC47}"/>
              </a:ext>
            </a:extLst>
          </p:cNvPr>
          <p:cNvSpPr/>
          <p:nvPr/>
        </p:nvSpPr>
        <p:spPr>
          <a:xfrm>
            <a:off x="239486" y="4359494"/>
            <a:ext cx="4851585" cy="645440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Zum WiWo Artikel:</a:t>
            </a:r>
          </a:p>
          <a:p>
            <a:pPr algn="ctr"/>
            <a:r>
              <a:rPr lang="de-DE" sz="1200" dirty="0"/>
              <a:t>https://</a:t>
            </a:r>
            <a:r>
              <a:rPr lang="de-DE" sz="1200" dirty="0" err="1"/>
              <a:t>www.wiwo.de</a:t>
            </a:r>
            <a:r>
              <a:rPr lang="de-DE" sz="1200" dirty="0"/>
              <a:t>/</a:t>
            </a:r>
            <a:r>
              <a:rPr lang="de-DE" sz="1200" dirty="0" err="1"/>
              <a:t>erfolg</a:t>
            </a:r>
            <a:r>
              <a:rPr lang="de-DE" sz="1200" dirty="0"/>
              <a:t>/beruf/studie-digitalisierung-und-arbeitsplaetze-welche-jobs-betroffen-sind/12724850-2.html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E161DF0-5D67-1F01-A8E5-1EB450559AE1}"/>
              </a:ext>
            </a:extLst>
          </p:cNvPr>
          <p:cNvSpPr/>
          <p:nvPr/>
        </p:nvSpPr>
        <p:spPr>
          <a:xfrm>
            <a:off x="7494495" y="2037423"/>
            <a:ext cx="286870" cy="141727"/>
          </a:xfrm>
          <a:prstGeom prst="rect">
            <a:avLst/>
          </a:prstGeom>
          <a:noFill/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4F8B5DB-5416-479A-9913-C002D6B4CA76}"/>
              </a:ext>
            </a:extLst>
          </p:cNvPr>
          <p:cNvSpPr/>
          <p:nvPr/>
        </p:nvSpPr>
        <p:spPr>
          <a:xfrm>
            <a:off x="7494495" y="3105292"/>
            <a:ext cx="286870" cy="141727"/>
          </a:xfrm>
          <a:prstGeom prst="rect">
            <a:avLst/>
          </a:prstGeom>
          <a:noFill/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405CD17-9FA4-6A6C-AE03-378330778BC0}"/>
              </a:ext>
            </a:extLst>
          </p:cNvPr>
          <p:cNvSpPr/>
          <p:nvPr/>
        </p:nvSpPr>
        <p:spPr>
          <a:xfrm>
            <a:off x="9253970" y="5068994"/>
            <a:ext cx="286870" cy="141727"/>
          </a:xfrm>
          <a:prstGeom prst="rect">
            <a:avLst/>
          </a:prstGeom>
          <a:noFill/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18B2588-543F-242C-3275-CF49B20C56FF}"/>
              </a:ext>
            </a:extLst>
          </p:cNvPr>
          <p:cNvSpPr/>
          <p:nvPr/>
        </p:nvSpPr>
        <p:spPr>
          <a:xfrm>
            <a:off x="10311805" y="6219825"/>
            <a:ext cx="286870" cy="141727"/>
          </a:xfrm>
          <a:prstGeom prst="rect">
            <a:avLst/>
          </a:prstGeom>
          <a:noFill/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840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1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161323A-9D23-A876-1581-4E31F37618B8}"/>
              </a:ext>
            </a:extLst>
          </p:cNvPr>
          <p:cNvSpPr txBox="1"/>
          <p:nvPr/>
        </p:nvSpPr>
        <p:spPr>
          <a:xfrm>
            <a:off x="500741" y="1450595"/>
            <a:ext cx="111905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>
                <a:solidFill>
                  <a:srgbClr val="FF0000"/>
                </a:solidFill>
              </a:rPr>
              <a:t>Disclaimer PPT Präsentation:</a:t>
            </a:r>
          </a:p>
          <a:p>
            <a:pPr algn="ctr"/>
            <a:r>
              <a:rPr lang="de-DE" sz="3200" b="1" dirty="0"/>
              <a:t>Für alle hier gezeigten Inhalte (Texte, Informationen, Bilder) gewähren wir keine Garantie auf Richtigkeit, zeitliche Beständigkeit oder den Besitz von Lizenzen oder Copyrights.</a:t>
            </a:r>
          </a:p>
          <a:p>
            <a:pPr algn="ctr"/>
            <a:endParaRPr lang="de-DE" sz="3200" b="1" dirty="0"/>
          </a:p>
          <a:p>
            <a:pPr algn="ctr"/>
            <a:r>
              <a:rPr lang="de-DE" sz="3200" b="1" dirty="0"/>
              <a:t>Diese Präsentation dient ausschließlich dem persönlichen Gebrauch zu Informationszwecken und darf ohne Einwilligung des Eigentümers nicht vervielfältigt noch anderweitig verbreitet werden.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2021450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19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8489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Welche Jobs sind zukunftssicher und werden gebraucht?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C0D38BC3-E16D-E0CD-E44D-AD0DB42CCC47}"/>
              </a:ext>
            </a:extLst>
          </p:cNvPr>
          <p:cNvSpPr/>
          <p:nvPr/>
        </p:nvSpPr>
        <p:spPr>
          <a:xfrm>
            <a:off x="239486" y="4359494"/>
            <a:ext cx="4851585" cy="645440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Zum SZ Artikel:</a:t>
            </a:r>
          </a:p>
          <a:p>
            <a:pPr algn="ctr"/>
            <a:r>
              <a:rPr lang="de-DE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https://www.sueddeutsche.de/karriere/</a:t>
            </a:r>
            <a:endParaRPr lang="de-DE" sz="1200" dirty="0"/>
          </a:p>
          <a:p>
            <a:pPr algn="ctr"/>
            <a:r>
              <a:rPr lang="de-DE" sz="1200" dirty="0"/>
              <a:t>berufe-job-digitalisierung-zukunft-1.4723626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09DF6AA-DF0E-655F-E9F7-FFD1F0693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498" y="2253151"/>
            <a:ext cx="4817494" cy="136583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7D91424-2B84-CD6C-A8DA-F55C44E812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0135" y="1573366"/>
            <a:ext cx="4200484" cy="289510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DBB5062E-9444-3797-E3B9-C3C2AE39DD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0136" y="4630621"/>
            <a:ext cx="4200483" cy="1735737"/>
          </a:xfrm>
          <a:prstGeom prst="rect">
            <a:avLst/>
          </a:prstGeom>
        </p:spPr>
      </p:pic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12130582-169D-96DE-2D32-9559169F2FEE}"/>
              </a:ext>
            </a:extLst>
          </p:cNvPr>
          <p:cNvSpPr/>
          <p:nvPr/>
        </p:nvSpPr>
        <p:spPr>
          <a:xfrm>
            <a:off x="239485" y="5281235"/>
            <a:ext cx="4851585" cy="645440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Zum Harvard Business Review Artikel:</a:t>
            </a:r>
          </a:p>
          <a:p>
            <a:pPr algn="ctr"/>
            <a:r>
              <a:rPr lang="de-DE" sz="1200" dirty="0"/>
              <a:t>https://</a:t>
            </a:r>
            <a:r>
              <a:rPr lang="de-DE" sz="1200" dirty="0" err="1"/>
              <a:t>hbr.org</a:t>
            </a:r>
            <a:r>
              <a:rPr lang="de-DE" sz="1200" dirty="0"/>
              <a:t>/2012/10/data-scientist-the-sexiest-job-of-the-21st-century</a:t>
            </a:r>
          </a:p>
        </p:txBody>
      </p:sp>
    </p:spTree>
    <p:extLst>
      <p:ext uri="{BB962C8B-B14F-4D97-AF65-F5344CB8AC3E}">
        <p14:creationId xmlns:p14="http://schemas.microsoft.com/office/powerpoint/2010/main" val="1942425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20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8489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Welche Jobs sind zukunftssicher und werden gebraucht?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C0D38BC3-E16D-E0CD-E44D-AD0DB42CCC47}"/>
              </a:ext>
            </a:extLst>
          </p:cNvPr>
          <p:cNvSpPr/>
          <p:nvPr/>
        </p:nvSpPr>
        <p:spPr>
          <a:xfrm>
            <a:off x="239486" y="4359494"/>
            <a:ext cx="4851585" cy="645440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Zum SZ Artikel:</a:t>
            </a:r>
          </a:p>
          <a:p>
            <a:pPr algn="ctr"/>
            <a:r>
              <a:rPr lang="de-DE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https://www.sueddeutsche.de/karriere/</a:t>
            </a:r>
            <a:endParaRPr lang="de-DE" sz="1200" dirty="0"/>
          </a:p>
          <a:p>
            <a:pPr algn="ctr"/>
            <a:r>
              <a:rPr lang="de-DE" sz="1200" dirty="0"/>
              <a:t>berufe-job-digitalisierung-zukunft-1.4723626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09DF6AA-DF0E-655F-E9F7-FFD1F0693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498" y="2253151"/>
            <a:ext cx="4817494" cy="136583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7D91424-2B84-CD6C-A8DA-F55C44E812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0135" y="1573366"/>
            <a:ext cx="4200484" cy="2895103"/>
          </a:xfrm>
          <a:prstGeom prst="rect">
            <a:avLst/>
          </a:prstGeom>
        </p:spPr>
      </p:pic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12130582-169D-96DE-2D32-9559169F2FEE}"/>
              </a:ext>
            </a:extLst>
          </p:cNvPr>
          <p:cNvSpPr/>
          <p:nvPr/>
        </p:nvSpPr>
        <p:spPr>
          <a:xfrm>
            <a:off x="239485" y="5281235"/>
            <a:ext cx="4851585" cy="645440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Zum Harvard Business Review Artikel (Update 2022):</a:t>
            </a:r>
          </a:p>
          <a:p>
            <a:pPr algn="ctr"/>
            <a:r>
              <a:rPr lang="de-DE" sz="1200" dirty="0"/>
              <a:t>https://</a:t>
            </a:r>
            <a:r>
              <a:rPr lang="de-DE" sz="1200" dirty="0" err="1"/>
              <a:t>hbr.org</a:t>
            </a:r>
            <a:r>
              <a:rPr lang="de-DE" sz="1200" dirty="0"/>
              <a:t>/2022/07/is-data-scientist-still-the-sexiest-job-of-the-21st-century?ab=at_art_art_1x4_s01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A8121BF-EC2E-3E3E-E364-D4E5B55E6F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0134" y="4551633"/>
            <a:ext cx="4200483" cy="208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56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0"/>
            <a:ext cx="10282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0" y="0"/>
            <a:ext cx="3605049" cy="6858000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0" y="2579915"/>
            <a:ext cx="3605049" cy="1262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Orientierung und Auswahl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365D88D-A8B7-9947-455F-3AD4DD435508}"/>
              </a:ext>
            </a:extLst>
          </p:cNvPr>
          <p:cNvSpPr txBox="1"/>
          <p:nvPr/>
        </p:nvSpPr>
        <p:spPr>
          <a:xfrm>
            <a:off x="3605049" y="6642556"/>
            <a:ext cx="84495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/>
              <a:t>Bildquelle: </a:t>
            </a:r>
          </a:p>
          <a:p>
            <a:r>
              <a:rPr lang="de-DE" sz="400" dirty="0"/>
              <a:t>https://</a:t>
            </a:r>
            <a:r>
              <a:rPr lang="de-DE" sz="400" dirty="0" err="1"/>
              <a:t>www.google.com</a:t>
            </a:r>
            <a:r>
              <a:rPr lang="de-DE" sz="400" dirty="0"/>
              <a:t>/</a:t>
            </a:r>
            <a:r>
              <a:rPr lang="de-DE" sz="400" dirty="0" err="1"/>
              <a:t>url?sa</a:t>
            </a:r>
            <a:r>
              <a:rPr lang="de-DE" sz="400" dirty="0"/>
              <a:t>=</a:t>
            </a:r>
            <a:r>
              <a:rPr lang="de-DE" sz="400" dirty="0" err="1"/>
              <a:t>i&amp;url</a:t>
            </a:r>
            <a:r>
              <a:rPr lang="de-DE" sz="400" dirty="0"/>
              <a:t>=https%3A%2F%2Fme2be.de%2Fhochschulen%2Fcau-christian-albrechts-universitaet-zu-kiel%2F&amp;psig=AOvVaw3pyzL9cEIYeIjpIqHRPR5F&amp;ust=1667135603618000&amp;source=</a:t>
            </a:r>
            <a:r>
              <a:rPr lang="de-DE" sz="400" dirty="0" err="1"/>
              <a:t>images&amp;cd</a:t>
            </a:r>
            <a:r>
              <a:rPr lang="de-DE" sz="400" dirty="0"/>
              <a:t>=</a:t>
            </a:r>
            <a:r>
              <a:rPr lang="de-DE" sz="400" dirty="0" err="1"/>
              <a:t>vfe&amp;ved</a:t>
            </a:r>
            <a:r>
              <a:rPr lang="de-DE" sz="400" dirty="0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524870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22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848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Den richtigen Studiengang finden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1CF77E6-C2FE-8783-E102-D836738A6FB1}"/>
              </a:ext>
            </a:extLst>
          </p:cNvPr>
          <p:cNvSpPr txBox="1"/>
          <p:nvPr/>
        </p:nvSpPr>
        <p:spPr>
          <a:xfrm>
            <a:off x="239484" y="1390725"/>
            <a:ext cx="479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Alternativansatz:</a:t>
            </a:r>
          </a:p>
        </p:txBody>
      </p:sp>
      <p:sp>
        <p:nvSpPr>
          <p:cNvPr id="39" name="Pfeil nach rechts 38">
            <a:extLst>
              <a:ext uri="{FF2B5EF4-FFF2-40B4-BE49-F238E27FC236}">
                <a16:creationId xmlns:a16="http://schemas.microsoft.com/office/drawing/2014/main" id="{B2822DED-C7B1-72FA-CD26-619DE9701A1C}"/>
              </a:ext>
            </a:extLst>
          </p:cNvPr>
          <p:cNvSpPr/>
          <p:nvPr/>
        </p:nvSpPr>
        <p:spPr>
          <a:xfrm rot="16200000">
            <a:off x="1754327" y="5423953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539E0EC6-E445-A1AD-6332-8E117FAFD67D}"/>
              </a:ext>
            </a:extLst>
          </p:cNvPr>
          <p:cNvSpPr/>
          <p:nvPr/>
        </p:nvSpPr>
        <p:spPr>
          <a:xfrm>
            <a:off x="788081" y="240086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Gespräche und Austausch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A3353E2D-4CE0-CC15-EE2A-784213FBDD8B}"/>
              </a:ext>
            </a:extLst>
          </p:cNvPr>
          <p:cNvSpPr/>
          <p:nvPr/>
        </p:nvSpPr>
        <p:spPr>
          <a:xfrm>
            <a:off x="3479621" y="240086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Jobmöglichkeiten und Arbeitsalltag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5F1D9D9C-65AB-7D3D-E63D-84071010E894}"/>
              </a:ext>
            </a:extLst>
          </p:cNvPr>
          <p:cNvSpPr/>
          <p:nvPr/>
        </p:nvSpPr>
        <p:spPr>
          <a:xfrm>
            <a:off x="3100098" y="2371988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4F10606-14E2-2225-3FFA-4549A494F79B}"/>
              </a:ext>
            </a:extLst>
          </p:cNvPr>
          <p:cNvSpPr/>
          <p:nvPr/>
        </p:nvSpPr>
        <p:spPr>
          <a:xfrm>
            <a:off x="6149418" y="2400860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Orientierung und Auswahl</a:t>
            </a:r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19A96FE3-A63C-FBBA-737F-11AAEF6E27F0}"/>
              </a:ext>
            </a:extLst>
          </p:cNvPr>
          <p:cNvSpPr/>
          <p:nvPr/>
        </p:nvSpPr>
        <p:spPr>
          <a:xfrm>
            <a:off x="5780578" y="2371988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152F7D61-9CB9-3D08-8157-7132FB81A3F3}"/>
              </a:ext>
            </a:extLst>
          </p:cNvPr>
          <p:cNvSpPr/>
          <p:nvPr/>
        </p:nvSpPr>
        <p:spPr>
          <a:xfrm>
            <a:off x="8490015" y="2353749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54C97C13-7325-16E7-F290-36E80E934CE1}"/>
              </a:ext>
            </a:extLst>
          </p:cNvPr>
          <p:cNvSpPr/>
          <p:nvPr/>
        </p:nvSpPr>
        <p:spPr>
          <a:xfrm>
            <a:off x="788081" y="3741638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Tiefere Einblicke und Verdichtung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5D61D8BA-E69F-2E05-6D1B-0FBD1CE6FCE5}"/>
              </a:ext>
            </a:extLst>
          </p:cNvPr>
          <p:cNvGrpSpPr/>
          <p:nvPr/>
        </p:nvGrpSpPr>
        <p:grpSpPr>
          <a:xfrm>
            <a:off x="1751877" y="2755024"/>
            <a:ext cx="8403931" cy="939573"/>
            <a:chOff x="1751877" y="3499743"/>
            <a:chExt cx="8403931" cy="939573"/>
          </a:xfrm>
        </p:grpSpPr>
        <p:sp>
          <p:nvSpPr>
            <p:cNvPr id="41" name="Rechteckiger Pfeil 40">
              <a:extLst>
                <a:ext uri="{FF2B5EF4-FFF2-40B4-BE49-F238E27FC236}">
                  <a16:creationId xmlns:a16="http://schemas.microsoft.com/office/drawing/2014/main" id="{6D4E3FE1-05E4-E0A2-E4B4-FE3E4C9FA9F0}"/>
                </a:ext>
              </a:extLst>
            </p:cNvPr>
            <p:cNvSpPr/>
            <p:nvPr/>
          </p:nvSpPr>
          <p:spPr>
            <a:xfrm rot="10800000">
              <a:off x="5363851" y="3499743"/>
              <a:ext cx="4791957" cy="535217"/>
            </a:xfrm>
            <a:prstGeom prst="bentArrow">
              <a:avLst>
                <a:gd name="adj1" fmla="val 25000"/>
                <a:gd name="adj2" fmla="val 12710"/>
                <a:gd name="adj3" fmla="val 25000"/>
                <a:gd name="adj4" fmla="val 4375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2" name="Rechteckiger Pfeil 41">
              <a:extLst>
                <a:ext uri="{FF2B5EF4-FFF2-40B4-BE49-F238E27FC236}">
                  <a16:creationId xmlns:a16="http://schemas.microsoft.com/office/drawing/2014/main" id="{8FBFBCCF-CA51-EA9E-8BD0-77032A79FEBF}"/>
                </a:ext>
              </a:extLst>
            </p:cNvPr>
            <p:cNvSpPr/>
            <p:nvPr/>
          </p:nvSpPr>
          <p:spPr>
            <a:xfrm rot="5400000" flipV="1">
              <a:off x="3433980" y="2217213"/>
              <a:ext cx="540000" cy="3904205"/>
            </a:xfrm>
            <a:prstGeom prst="ben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E0CD19F5-93A5-5446-4C22-49A876D0F5CA}"/>
              </a:ext>
            </a:extLst>
          </p:cNvPr>
          <p:cNvSpPr/>
          <p:nvPr/>
        </p:nvSpPr>
        <p:spPr>
          <a:xfrm>
            <a:off x="8898118" y="2400860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Studienauswahl</a:t>
            </a:r>
          </a:p>
        </p:txBody>
      </p:sp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9B42B51B-6E6D-F915-6B49-9549ED12DDE7}"/>
              </a:ext>
            </a:extLst>
          </p:cNvPr>
          <p:cNvSpPr/>
          <p:nvPr/>
        </p:nvSpPr>
        <p:spPr>
          <a:xfrm>
            <a:off x="788081" y="597045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Gespräche und Austausch</a:t>
            </a:r>
          </a:p>
        </p:txBody>
      </p:sp>
      <p:sp>
        <p:nvSpPr>
          <p:cNvPr id="44" name="Abgerundetes Rechteck 43">
            <a:extLst>
              <a:ext uri="{FF2B5EF4-FFF2-40B4-BE49-F238E27FC236}">
                <a16:creationId xmlns:a16="http://schemas.microsoft.com/office/drawing/2014/main" id="{D14844AF-389C-1832-4D8E-5287E34DF83E}"/>
              </a:ext>
            </a:extLst>
          </p:cNvPr>
          <p:cNvSpPr/>
          <p:nvPr/>
        </p:nvSpPr>
        <p:spPr>
          <a:xfrm>
            <a:off x="788081" y="4923861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Jobmöglichkeiten und Arbeitsalltag</a:t>
            </a:r>
          </a:p>
        </p:txBody>
      </p:sp>
      <p:sp>
        <p:nvSpPr>
          <p:cNvPr id="45" name="Pfeil nach rechts 44">
            <a:extLst>
              <a:ext uri="{FF2B5EF4-FFF2-40B4-BE49-F238E27FC236}">
                <a16:creationId xmlns:a16="http://schemas.microsoft.com/office/drawing/2014/main" id="{BB453506-5ADB-D325-7CB2-15FFD354D90E}"/>
              </a:ext>
            </a:extLst>
          </p:cNvPr>
          <p:cNvSpPr/>
          <p:nvPr/>
        </p:nvSpPr>
        <p:spPr>
          <a:xfrm rot="16200000">
            <a:off x="1715647" y="4303715"/>
            <a:ext cx="407298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Abgerundetes Rechteck 45">
            <a:extLst>
              <a:ext uri="{FF2B5EF4-FFF2-40B4-BE49-F238E27FC236}">
                <a16:creationId xmlns:a16="http://schemas.microsoft.com/office/drawing/2014/main" id="{719C2608-8438-B116-A017-718F2F82BA7C}"/>
              </a:ext>
            </a:extLst>
          </p:cNvPr>
          <p:cNvSpPr/>
          <p:nvPr/>
        </p:nvSpPr>
        <p:spPr>
          <a:xfrm>
            <a:off x="3479622" y="3779345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Motivation und Freude</a:t>
            </a:r>
          </a:p>
        </p:txBody>
      </p:sp>
      <p:sp>
        <p:nvSpPr>
          <p:cNvPr id="47" name="Pfeil nach rechts 46">
            <a:extLst>
              <a:ext uri="{FF2B5EF4-FFF2-40B4-BE49-F238E27FC236}">
                <a16:creationId xmlns:a16="http://schemas.microsoft.com/office/drawing/2014/main" id="{42780CDB-C0D0-5B99-DC3C-75CF4711FC36}"/>
              </a:ext>
            </a:extLst>
          </p:cNvPr>
          <p:cNvSpPr/>
          <p:nvPr/>
        </p:nvSpPr>
        <p:spPr>
          <a:xfrm>
            <a:off x="3100098" y="3735535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F2AE79D9-FB44-D363-AD46-CCA8AAC9D0F6}"/>
              </a:ext>
            </a:extLst>
          </p:cNvPr>
          <p:cNvSpPr/>
          <p:nvPr/>
        </p:nvSpPr>
        <p:spPr>
          <a:xfrm>
            <a:off x="9704109" y="3827281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Studienerfolg</a:t>
            </a:r>
          </a:p>
        </p:txBody>
      </p:sp>
      <p:sp>
        <p:nvSpPr>
          <p:cNvPr id="49" name="Abgerundetes Rechteck 48">
            <a:extLst>
              <a:ext uri="{FF2B5EF4-FFF2-40B4-BE49-F238E27FC236}">
                <a16:creationId xmlns:a16="http://schemas.microsoft.com/office/drawing/2014/main" id="{431F3E1B-8F2E-717E-D33E-6BB8C1AE6CD2}"/>
              </a:ext>
            </a:extLst>
          </p:cNvPr>
          <p:cNvSpPr/>
          <p:nvPr/>
        </p:nvSpPr>
        <p:spPr>
          <a:xfrm>
            <a:off x="6153329" y="3827282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Gute Leistungen</a:t>
            </a:r>
          </a:p>
        </p:txBody>
      </p:sp>
      <p:sp>
        <p:nvSpPr>
          <p:cNvPr id="50" name="Pfeil nach rechts 49">
            <a:extLst>
              <a:ext uri="{FF2B5EF4-FFF2-40B4-BE49-F238E27FC236}">
                <a16:creationId xmlns:a16="http://schemas.microsoft.com/office/drawing/2014/main" id="{7D907D93-7E24-8A74-ACC8-E9C00AC4CB64}"/>
              </a:ext>
            </a:extLst>
          </p:cNvPr>
          <p:cNvSpPr/>
          <p:nvPr/>
        </p:nvSpPr>
        <p:spPr>
          <a:xfrm>
            <a:off x="5780578" y="3783473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Pfeil nach rechts 50">
            <a:extLst>
              <a:ext uri="{FF2B5EF4-FFF2-40B4-BE49-F238E27FC236}">
                <a16:creationId xmlns:a16="http://schemas.microsoft.com/office/drawing/2014/main" id="{680F9879-8B02-A079-F7A9-83064ED3ADE1}"/>
              </a:ext>
            </a:extLst>
          </p:cNvPr>
          <p:cNvSpPr/>
          <p:nvPr/>
        </p:nvSpPr>
        <p:spPr>
          <a:xfrm>
            <a:off x="8490015" y="3780170"/>
            <a:ext cx="1134752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Nach unten gekrümmter Pfeil 51">
            <a:extLst>
              <a:ext uri="{FF2B5EF4-FFF2-40B4-BE49-F238E27FC236}">
                <a16:creationId xmlns:a16="http://schemas.microsoft.com/office/drawing/2014/main" id="{3F438581-7FCD-2904-B87D-B3AA9E329A4A}"/>
              </a:ext>
            </a:extLst>
          </p:cNvPr>
          <p:cNvSpPr/>
          <p:nvPr/>
        </p:nvSpPr>
        <p:spPr>
          <a:xfrm rot="10800000">
            <a:off x="2143169" y="4481078"/>
            <a:ext cx="5616660" cy="791851"/>
          </a:xfrm>
          <a:prstGeom prst="curved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FCC7F7A-BE95-47B0-9333-7ADF9826295F}"/>
              </a:ext>
            </a:extLst>
          </p:cNvPr>
          <p:cNvGrpSpPr/>
          <p:nvPr/>
        </p:nvGrpSpPr>
        <p:grpSpPr>
          <a:xfrm>
            <a:off x="5930557" y="1727009"/>
            <a:ext cx="3760923" cy="2125311"/>
            <a:chOff x="3293714" y="1705408"/>
            <a:chExt cx="3760923" cy="2125311"/>
          </a:xfrm>
        </p:grpSpPr>
        <p:sp>
          <p:nvSpPr>
            <p:cNvPr id="10" name="Ring 9">
              <a:extLst>
                <a:ext uri="{FF2B5EF4-FFF2-40B4-BE49-F238E27FC236}">
                  <a16:creationId xmlns:a16="http://schemas.microsoft.com/office/drawing/2014/main" id="{F605906F-DD35-6FD0-4318-EB50B706FE13}"/>
                </a:ext>
              </a:extLst>
            </p:cNvPr>
            <p:cNvSpPr/>
            <p:nvPr/>
          </p:nvSpPr>
          <p:spPr>
            <a:xfrm rot="1340452">
              <a:off x="3293714" y="1705408"/>
              <a:ext cx="2703146" cy="2003869"/>
            </a:xfrm>
            <a:prstGeom prst="donut">
              <a:avLst>
                <a:gd name="adj" fmla="val 10807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F308E303-8C12-A7C8-4810-72A2E2DE8851}"/>
                </a:ext>
              </a:extLst>
            </p:cNvPr>
            <p:cNvSpPr/>
            <p:nvPr/>
          </p:nvSpPr>
          <p:spPr>
            <a:xfrm rot="1520419">
              <a:off x="5778289" y="3205061"/>
              <a:ext cx="405353" cy="27337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BF55ED5-3CFA-1B96-C30F-EB0B18FBC919}"/>
                </a:ext>
              </a:extLst>
            </p:cNvPr>
            <p:cNvSpPr/>
            <p:nvPr/>
          </p:nvSpPr>
          <p:spPr>
            <a:xfrm rot="1520419">
              <a:off x="5955865" y="3352424"/>
              <a:ext cx="1098772" cy="47829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09F356FE-E107-6579-9684-AEF06CF1041B}"/>
              </a:ext>
            </a:extLst>
          </p:cNvPr>
          <p:cNvSpPr/>
          <p:nvPr/>
        </p:nvSpPr>
        <p:spPr>
          <a:xfrm>
            <a:off x="9704109" y="5364737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Traumjob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629E6EC-E0A6-551D-352B-816FF6D8E6D3}"/>
              </a:ext>
            </a:extLst>
          </p:cNvPr>
          <p:cNvCxnSpPr>
            <a:endCxn id="8" idx="0"/>
          </p:cNvCxnSpPr>
          <p:nvPr/>
        </p:nvCxnSpPr>
        <p:spPr>
          <a:xfrm>
            <a:off x="10835326" y="4430596"/>
            <a:ext cx="0" cy="934141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1E3862B0-01FD-40EB-0CC5-E173E918FFDB}"/>
              </a:ext>
            </a:extLst>
          </p:cNvPr>
          <p:cNvSpPr/>
          <p:nvPr/>
        </p:nvSpPr>
        <p:spPr>
          <a:xfrm>
            <a:off x="5145044" y="533980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Praktika</a:t>
            </a:r>
          </a:p>
        </p:txBody>
      </p:sp>
    </p:spTree>
    <p:extLst>
      <p:ext uri="{BB962C8B-B14F-4D97-AF65-F5344CB8AC3E}">
        <p14:creationId xmlns:p14="http://schemas.microsoft.com/office/powerpoint/2010/main" val="2328612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23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9837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VWL und BWL – Welche Dokumente sind wichtig?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8A8567A-FA7F-7544-109A-FB300A273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86" y="1990692"/>
            <a:ext cx="3526409" cy="2876615"/>
          </a:xfrm>
          <a:prstGeom prst="rect">
            <a:avLst/>
          </a:prstGeom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799250AD-7A14-357D-813A-56C8D40C1361}"/>
              </a:ext>
            </a:extLst>
          </p:cNvPr>
          <p:cNvSpPr/>
          <p:nvPr/>
        </p:nvSpPr>
        <p:spPr>
          <a:xfrm>
            <a:off x="871473" y="5608440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https://</a:t>
            </a:r>
            <a:r>
              <a:rPr lang="de-DE" sz="1100" dirty="0" err="1"/>
              <a:t>www.studium.uni-kiel.de</a:t>
            </a:r>
            <a:r>
              <a:rPr lang="de-DE" sz="1100" dirty="0"/>
              <a:t>/de/</a:t>
            </a:r>
            <a:r>
              <a:rPr lang="de-DE" sz="1100" dirty="0" err="1"/>
              <a:t>studienangebot</a:t>
            </a:r>
            <a:endParaRPr lang="de-DE" sz="1100" dirty="0"/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624602FA-CCCB-0CDE-9D77-A0D4019FD408}"/>
              </a:ext>
            </a:extLst>
          </p:cNvPr>
          <p:cNvSpPr/>
          <p:nvPr/>
        </p:nvSpPr>
        <p:spPr>
          <a:xfrm rot="5400000">
            <a:off x="1747149" y="4881476"/>
            <a:ext cx="511077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39EF4647-5337-C799-DA70-0C6D38A5FCDF}"/>
              </a:ext>
            </a:extLst>
          </p:cNvPr>
          <p:cNvSpPr/>
          <p:nvPr/>
        </p:nvSpPr>
        <p:spPr>
          <a:xfrm>
            <a:off x="4332681" y="2130475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BWL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45B5BC3-2DFB-9E79-D8B1-F8C13A70453E}"/>
              </a:ext>
            </a:extLst>
          </p:cNvPr>
          <p:cNvSpPr/>
          <p:nvPr/>
        </p:nvSpPr>
        <p:spPr>
          <a:xfrm>
            <a:off x="4332681" y="3565838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VWL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DA22355-20D3-50C7-F1C2-57C223B45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4206" y="1508575"/>
            <a:ext cx="3386845" cy="4796776"/>
          </a:xfrm>
          <a:prstGeom prst="rect">
            <a:avLst/>
          </a:prstGeom>
        </p:spPr>
      </p:pic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69E39379-4DC1-58D6-F70C-883DCDB301DB}"/>
              </a:ext>
            </a:extLst>
          </p:cNvPr>
          <p:cNvSpPr/>
          <p:nvPr/>
        </p:nvSpPr>
        <p:spPr>
          <a:xfrm>
            <a:off x="3793749" y="2101600"/>
            <a:ext cx="511077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F4CF2ECD-F49D-84C5-13DF-56FD80F7DE2B}"/>
              </a:ext>
            </a:extLst>
          </p:cNvPr>
          <p:cNvSpPr/>
          <p:nvPr/>
        </p:nvSpPr>
        <p:spPr>
          <a:xfrm>
            <a:off x="3793749" y="3536963"/>
            <a:ext cx="511077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winkelte Verbindung 19">
            <a:extLst>
              <a:ext uri="{FF2B5EF4-FFF2-40B4-BE49-F238E27FC236}">
                <a16:creationId xmlns:a16="http://schemas.microsoft.com/office/drawing/2014/main" id="{9F246F59-A5F6-92C6-5EF4-F5AE30C23258}"/>
              </a:ext>
            </a:extLst>
          </p:cNvPr>
          <p:cNvCxnSpPr>
            <a:stCxn id="13" idx="3"/>
          </p:cNvCxnSpPr>
          <p:nvPr/>
        </p:nvCxnSpPr>
        <p:spPr>
          <a:xfrm flipV="1">
            <a:off x="6595114" y="1583703"/>
            <a:ext cx="939092" cy="84843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winkelte Verbindung 20">
            <a:extLst>
              <a:ext uri="{FF2B5EF4-FFF2-40B4-BE49-F238E27FC236}">
                <a16:creationId xmlns:a16="http://schemas.microsoft.com/office/drawing/2014/main" id="{10A5876C-3CBC-6EAC-AE7C-F35CB604C602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595114" y="3867496"/>
            <a:ext cx="939092" cy="17660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424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24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9837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VWL und BWL – Welche Dokumente sind wichtig?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8A8567A-FA7F-7544-109A-FB300A273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86" y="1990692"/>
            <a:ext cx="3526409" cy="2876615"/>
          </a:xfrm>
          <a:prstGeom prst="rect">
            <a:avLst/>
          </a:prstGeom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799250AD-7A14-357D-813A-56C8D40C1361}"/>
              </a:ext>
            </a:extLst>
          </p:cNvPr>
          <p:cNvSpPr/>
          <p:nvPr/>
        </p:nvSpPr>
        <p:spPr>
          <a:xfrm>
            <a:off x="871473" y="5608440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https://</a:t>
            </a:r>
            <a:r>
              <a:rPr lang="de-DE" sz="1100" dirty="0" err="1"/>
              <a:t>www.studium.uni-kiel.de</a:t>
            </a:r>
            <a:r>
              <a:rPr lang="de-DE" sz="1100" dirty="0"/>
              <a:t>/de/</a:t>
            </a:r>
            <a:r>
              <a:rPr lang="de-DE" sz="1100" dirty="0" err="1"/>
              <a:t>studienangebot</a:t>
            </a:r>
            <a:endParaRPr lang="de-DE" sz="1100" dirty="0"/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624602FA-CCCB-0CDE-9D77-A0D4019FD408}"/>
              </a:ext>
            </a:extLst>
          </p:cNvPr>
          <p:cNvSpPr/>
          <p:nvPr/>
        </p:nvSpPr>
        <p:spPr>
          <a:xfrm rot="5400000">
            <a:off x="1747149" y="4881476"/>
            <a:ext cx="511077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39EF4647-5337-C799-DA70-0C6D38A5FCDF}"/>
              </a:ext>
            </a:extLst>
          </p:cNvPr>
          <p:cNvSpPr/>
          <p:nvPr/>
        </p:nvSpPr>
        <p:spPr>
          <a:xfrm>
            <a:off x="4332681" y="2130475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BWL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45B5BC3-2DFB-9E79-D8B1-F8C13A70453E}"/>
              </a:ext>
            </a:extLst>
          </p:cNvPr>
          <p:cNvSpPr/>
          <p:nvPr/>
        </p:nvSpPr>
        <p:spPr>
          <a:xfrm>
            <a:off x="4332681" y="3565838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VWL</a:t>
            </a:r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69E39379-4DC1-58D6-F70C-883DCDB301DB}"/>
              </a:ext>
            </a:extLst>
          </p:cNvPr>
          <p:cNvSpPr/>
          <p:nvPr/>
        </p:nvSpPr>
        <p:spPr>
          <a:xfrm>
            <a:off x="3793749" y="2101600"/>
            <a:ext cx="511077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F4CF2ECD-F49D-84C5-13DF-56FD80F7DE2B}"/>
              </a:ext>
            </a:extLst>
          </p:cNvPr>
          <p:cNvSpPr/>
          <p:nvPr/>
        </p:nvSpPr>
        <p:spPr>
          <a:xfrm>
            <a:off x="3793749" y="3536963"/>
            <a:ext cx="511077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CC1CF40D-D4B9-8ABE-5281-B0E0F57276BB}"/>
              </a:ext>
            </a:extLst>
          </p:cNvPr>
          <p:cNvSpPr/>
          <p:nvPr/>
        </p:nvSpPr>
        <p:spPr>
          <a:xfrm>
            <a:off x="6622969" y="2019565"/>
            <a:ext cx="767220" cy="2178461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A433BAB-7AA0-93E4-14E7-000200ABACE9}"/>
              </a:ext>
            </a:extLst>
          </p:cNvPr>
          <p:cNvSpPr txBox="1"/>
          <p:nvPr/>
        </p:nvSpPr>
        <p:spPr>
          <a:xfrm>
            <a:off x="7116386" y="1677837"/>
            <a:ext cx="4610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Grundlegende Dokumente zum Studiengang (Allgemeingültig):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65CB57D0-A8A9-AE63-8926-89DCACC6A9E4}"/>
              </a:ext>
            </a:extLst>
          </p:cNvPr>
          <p:cNvSpPr/>
          <p:nvPr/>
        </p:nvSpPr>
        <p:spPr>
          <a:xfrm>
            <a:off x="8145257" y="3188197"/>
            <a:ext cx="2870888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Modulhandbuch</a:t>
            </a: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8BA52400-A62E-A097-B6F6-9F87666766A6}"/>
              </a:ext>
            </a:extLst>
          </p:cNvPr>
          <p:cNvSpPr/>
          <p:nvPr/>
        </p:nvSpPr>
        <p:spPr>
          <a:xfrm>
            <a:off x="8127697" y="2398407"/>
            <a:ext cx="2870888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Prüfungsordnung</a:t>
            </a:r>
          </a:p>
        </p:txBody>
      </p:sp>
      <p:sp>
        <p:nvSpPr>
          <p:cNvPr id="22" name="Pfeil nach rechts 21">
            <a:extLst>
              <a:ext uri="{FF2B5EF4-FFF2-40B4-BE49-F238E27FC236}">
                <a16:creationId xmlns:a16="http://schemas.microsoft.com/office/drawing/2014/main" id="{AF44DC2B-EEC6-E9FF-1213-4D93D5AB8878}"/>
              </a:ext>
            </a:extLst>
          </p:cNvPr>
          <p:cNvSpPr/>
          <p:nvPr/>
        </p:nvSpPr>
        <p:spPr>
          <a:xfrm>
            <a:off x="7471381" y="2762663"/>
            <a:ext cx="511077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iger Pfeil 22">
            <a:extLst>
              <a:ext uri="{FF2B5EF4-FFF2-40B4-BE49-F238E27FC236}">
                <a16:creationId xmlns:a16="http://schemas.microsoft.com/office/drawing/2014/main" id="{C5774FD8-2132-901F-7DA7-03230C1193F2}"/>
              </a:ext>
            </a:extLst>
          </p:cNvPr>
          <p:cNvSpPr/>
          <p:nvPr/>
        </p:nvSpPr>
        <p:spPr>
          <a:xfrm rot="10800000" flipH="1">
            <a:off x="5297864" y="4322397"/>
            <a:ext cx="1140643" cy="1111854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4D6ED7D2-0942-4450-2614-F6D57E011DBB}"/>
              </a:ext>
            </a:extLst>
          </p:cNvPr>
          <p:cNvSpPr/>
          <p:nvPr/>
        </p:nvSpPr>
        <p:spPr>
          <a:xfrm>
            <a:off x="7116386" y="4382026"/>
            <a:ext cx="4610558" cy="640213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err="1"/>
              <a:t>Studiengangsseite</a:t>
            </a:r>
            <a:r>
              <a:rPr lang="de-DE" sz="1100" b="1" dirty="0"/>
              <a:t> BWL:</a:t>
            </a:r>
          </a:p>
          <a:p>
            <a:pPr algn="ctr"/>
            <a:r>
              <a:rPr lang="de-DE" sz="1100" dirty="0"/>
              <a:t>https://</a:t>
            </a:r>
            <a:r>
              <a:rPr lang="de-DE" sz="1100" dirty="0" err="1"/>
              <a:t>www.studium.uni-kiel.de</a:t>
            </a:r>
            <a:r>
              <a:rPr lang="de-DE" sz="1100" dirty="0"/>
              <a:t>/de/</a:t>
            </a:r>
            <a:r>
              <a:rPr lang="de-DE" sz="1100" dirty="0" err="1"/>
              <a:t>studienangebot</a:t>
            </a:r>
            <a:r>
              <a:rPr lang="de-DE" sz="1100" dirty="0"/>
              <a:t>/</a:t>
            </a:r>
            <a:r>
              <a:rPr lang="de-DE" sz="1100" dirty="0" err="1"/>
              <a:t>studienfaecher</a:t>
            </a:r>
            <a:r>
              <a:rPr lang="de-DE" sz="1100" dirty="0"/>
              <a:t>/betriebswirtschaftslehre-</a:t>
            </a:r>
            <a:r>
              <a:rPr lang="de-DE" sz="1100" dirty="0" err="1"/>
              <a:t>ba</a:t>
            </a:r>
            <a:endParaRPr lang="de-DE" sz="1100" dirty="0"/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9687D0D0-AC47-8171-E326-D9011D57F02F}"/>
              </a:ext>
            </a:extLst>
          </p:cNvPr>
          <p:cNvSpPr/>
          <p:nvPr/>
        </p:nvSpPr>
        <p:spPr>
          <a:xfrm>
            <a:off x="7116386" y="5344308"/>
            <a:ext cx="4610558" cy="640213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err="1"/>
              <a:t>Studiengangsseite</a:t>
            </a:r>
            <a:r>
              <a:rPr lang="de-DE" sz="1100" b="1" dirty="0"/>
              <a:t> VWL:</a:t>
            </a:r>
          </a:p>
          <a:p>
            <a:pPr algn="ctr"/>
            <a:r>
              <a:rPr lang="de-DE" sz="1100" dirty="0"/>
              <a:t>https://</a:t>
            </a:r>
            <a:r>
              <a:rPr lang="de-DE" sz="1100" dirty="0" err="1"/>
              <a:t>www.studium.uni-kiel.de</a:t>
            </a:r>
            <a:r>
              <a:rPr lang="de-DE" sz="1100" dirty="0"/>
              <a:t>/de/</a:t>
            </a:r>
            <a:r>
              <a:rPr lang="de-DE" sz="1100" dirty="0" err="1"/>
              <a:t>studienangebot</a:t>
            </a:r>
            <a:r>
              <a:rPr lang="de-DE" sz="1100" dirty="0"/>
              <a:t>/</a:t>
            </a:r>
            <a:r>
              <a:rPr lang="de-DE" sz="1100" dirty="0" err="1"/>
              <a:t>studienfaecher</a:t>
            </a:r>
            <a:r>
              <a:rPr lang="de-DE" sz="1100" dirty="0"/>
              <a:t>/volkswirtschaftslehre-</a:t>
            </a:r>
            <a:r>
              <a:rPr lang="de-DE" sz="1100" dirty="0" err="1"/>
              <a:t>ba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4147199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25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9837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VWL und BWL – Welche Dokumente sind wichtig?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0348D44-1997-8CA9-0446-C0DE0D30C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630" y="1324328"/>
            <a:ext cx="3727817" cy="529446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1952EA4-DB12-C0CD-327E-A614A8D7E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8965" y="1324328"/>
            <a:ext cx="2961187" cy="52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8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0"/>
            <a:ext cx="10282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0" y="0"/>
            <a:ext cx="3605049" cy="6858000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0" y="2579915"/>
            <a:ext cx="3605049" cy="1262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Das Modulhandbuch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BE8D8ED-B91F-4D80-83AB-25DFDD737C92}"/>
              </a:ext>
            </a:extLst>
          </p:cNvPr>
          <p:cNvSpPr txBox="1"/>
          <p:nvPr/>
        </p:nvSpPr>
        <p:spPr>
          <a:xfrm>
            <a:off x="3605049" y="6642556"/>
            <a:ext cx="84495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/>
              <a:t>Bildquelle: </a:t>
            </a:r>
          </a:p>
          <a:p>
            <a:r>
              <a:rPr lang="de-DE" sz="400" dirty="0"/>
              <a:t>https://</a:t>
            </a:r>
            <a:r>
              <a:rPr lang="de-DE" sz="400" dirty="0" err="1"/>
              <a:t>www.google.com</a:t>
            </a:r>
            <a:r>
              <a:rPr lang="de-DE" sz="400" dirty="0"/>
              <a:t>/</a:t>
            </a:r>
            <a:r>
              <a:rPr lang="de-DE" sz="400" dirty="0" err="1"/>
              <a:t>url?sa</a:t>
            </a:r>
            <a:r>
              <a:rPr lang="de-DE" sz="400" dirty="0"/>
              <a:t>=</a:t>
            </a:r>
            <a:r>
              <a:rPr lang="de-DE" sz="400" dirty="0" err="1"/>
              <a:t>i&amp;url</a:t>
            </a:r>
            <a:r>
              <a:rPr lang="de-DE" sz="400" dirty="0"/>
              <a:t>=https%3A%2F%2Fme2be.de%2Fhochschulen%2Fcau-christian-albrechts-universitaet-zu-kiel%2F&amp;psig=AOvVaw3pyzL9cEIYeIjpIqHRPR5F&amp;ust=1667135603618000&amp;source=</a:t>
            </a:r>
            <a:r>
              <a:rPr lang="de-DE" sz="400" dirty="0" err="1"/>
              <a:t>images&amp;cd</a:t>
            </a:r>
            <a:r>
              <a:rPr lang="de-DE" sz="400" dirty="0"/>
              <a:t>=</a:t>
            </a:r>
            <a:r>
              <a:rPr lang="de-DE" sz="400" dirty="0" err="1"/>
              <a:t>vfe&amp;ved</a:t>
            </a:r>
            <a:r>
              <a:rPr lang="de-DE" sz="400" dirty="0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2343020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27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848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Den richtigen Studiengang finden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1CF77E6-C2FE-8783-E102-D836738A6FB1}"/>
              </a:ext>
            </a:extLst>
          </p:cNvPr>
          <p:cNvSpPr txBox="1"/>
          <p:nvPr/>
        </p:nvSpPr>
        <p:spPr>
          <a:xfrm>
            <a:off x="239484" y="1390725"/>
            <a:ext cx="479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Alternativansatz:</a:t>
            </a:r>
          </a:p>
        </p:txBody>
      </p:sp>
      <p:sp>
        <p:nvSpPr>
          <p:cNvPr id="39" name="Pfeil nach rechts 38">
            <a:extLst>
              <a:ext uri="{FF2B5EF4-FFF2-40B4-BE49-F238E27FC236}">
                <a16:creationId xmlns:a16="http://schemas.microsoft.com/office/drawing/2014/main" id="{B2822DED-C7B1-72FA-CD26-619DE9701A1C}"/>
              </a:ext>
            </a:extLst>
          </p:cNvPr>
          <p:cNvSpPr/>
          <p:nvPr/>
        </p:nvSpPr>
        <p:spPr>
          <a:xfrm rot="16200000">
            <a:off x="1754327" y="5423953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539E0EC6-E445-A1AD-6332-8E117FAFD67D}"/>
              </a:ext>
            </a:extLst>
          </p:cNvPr>
          <p:cNvSpPr/>
          <p:nvPr/>
        </p:nvSpPr>
        <p:spPr>
          <a:xfrm>
            <a:off x="788081" y="240086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Gespräche und Austausch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A3353E2D-4CE0-CC15-EE2A-784213FBDD8B}"/>
              </a:ext>
            </a:extLst>
          </p:cNvPr>
          <p:cNvSpPr/>
          <p:nvPr/>
        </p:nvSpPr>
        <p:spPr>
          <a:xfrm>
            <a:off x="3479621" y="240086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Jobmöglichkeiten und Arbeitsalltag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5F1D9D9C-65AB-7D3D-E63D-84071010E894}"/>
              </a:ext>
            </a:extLst>
          </p:cNvPr>
          <p:cNvSpPr/>
          <p:nvPr/>
        </p:nvSpPr>
        <p:spPr>
          <a:xfrm>
            <a:off x="3100098" y="2371988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4F10606-14E2-2225-3FFA-4549A494F79B}"/>
              </a:ext>
            </a:extLst>
          </p:cNvPr>
          <p:cNvSpPr/>
          <p:nvPr/>
        </p:nvSpPr>
        <p:spPr>
          <a:xfrm>
            <a:off x="6149418" y="2400860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Orientierung und Auswahl</a:t>
            </a:r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19A96FE3-A63C-FBBA-737F-11AAEF6E27F0}"/>
              </a:ext>
            </a:extLst>
          </p:cNvPr>
          <p:cNvSpPr/>
          <p:nvPr/>
        </p:nvSpPr>
        <p:spPr>
          <a:xfrm>
            <a:off x="5780578" y="2371988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152F7D61-9CB9-3D08-8157-7132FB81A3F3}"/>
              </a:ext>
            </a:extLst>
          </p:cNvPr>
          <p:cNvSpPr/>
          <p:nvPr/>
        </p:nvSpPr>
        <p:spPr>
          <a:xfrm>
            <a:off x="8490015" y="2353749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54C97C13-7325-16E7-F290-36E80E934CE1}"/>
              </a:ext>
            </a:extLst>
          </p:cNvPr>
          <p:cNvSpPr/>
          <p:nvPr/>
        </p:nvSpPr>
        <p:spPr>
          <a:xfrm>
            <a:off x="788081" y="3741638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Tiefere Einblicke und Verdichtung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5D61D8BA-E69F-2E05-6D1B-0FBD1CE6FCE5}"/>
              </a:ext>
            </a:extLst>
          </p:cNvPr>
          <p:cNvGrpSpPr/>
          <p:nvPr/>
        </p:nvGrpSpPr>
        <p:grpSpPr>
          <a:xfrm>
            <a:off x="1751877" y="2755024"/>
            <a:ext cx="8403931" cy="939573"/>
            <a:chOff x="1751877" y="3499743"/>
            <a:chExt cx="8403931" cy="939573"/>
          </a:xfrm>
        </p:grpSpPr>
        <p:sp>
          <p:nvSpPr>
            <p:cNvPr id="41" name="Rechteckiger Pfeil 40">
              <a:extLst>
                <a:ext uri="{FF2B5EF4-FFF2-40B4-BE49-F238E27FC236}">
                  <a16:creationId xmlns:a16="http://schemas.microsoft.com/office/drawing/2014/main" id="{6D4E3FE1-05E4-E0A2-E4B4-FE3E4C9FA9F0}"/>
                </a:ext>
              </a:extLst>
            </p:cNvPr>
            <p:cNvSpPr/>
            <p:nvPr/>
          </p:nvSpPr>
          <p:spPr>
            <a:xfrm rot="10800000">
              <a:off x="5363851" y="3499743"/>
              <a:ext cx="4791957" cy="535217"/>
            </a:xfrm>
            <a:prstGeom prst="bentArrow">
              <a:avLst>
                <a:gd name="adj1" fmla="val 25000"/>
                <a:gd name="adj2" fmla="val 12710"/>
                <a:gd name="adj3" fmla="val 25000"/>
                <a:gd name="adj4" fmla="val 4375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2" name="Rechteckiger Pfeil 41">
              <a:extLst>
                <a:ext uri="{FF2B5EF4-FFF2-40B4-BE49-F238E27FC236}">
                  <a16:creationId xmlns:a16="http://schemas.microsoft.com/office/drawing/2014/main" id="{8FBFBCCF-CA51-EA9E-8BD0-77032A79FEBF}"/>
                </a:ext>
              </a:extLst>
            </p:cNvPr>
            <p:cNvSpPr/>
            <p:nvPr/>
          </p:nvSpPr>
          <p:spPr>
            <a:xfrm rot="5400000" flipV="1">
              <a:off x="3433980" y="2217213"/>
              <a:ext cx="540000" cy="3904205"/>
            </a:xfrm>
            <a:prstGeom prst="ben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E0CD19F5-93A5-5446-4C22-49A876D0F5CA}"/>
              </a:ext>
            </a:extLst>
          </p:cNvPr>
          <p:cNvSpPr/>
          <p:nvPr/>
        </p:nvSpPr>
        <p:spPr>
          <a:xfrm>
            <a:off x="8898118" y="2400860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Studienauswahl</a:t>
            </a:r>
          </a:p>
        </p:txBody>
      </p:sp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9B42B51B-6E6D-F915-6B49-9549ED12DDE7}"/>
              </a:ext>
            </a:extLst>
          </p:cNvPr>
          <p:cNvSpPr/>
          <p:nvPr/>
        </p:nvSpPr>
        <p:spPr>
          <a:xfrm>
            <a:off x="788081" y="597045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Gespräche und Austausch</a:t>
            </a:r>
          </a:p>
        </p:txBody>
      </p:sp>
      <p:sp>
        <p:nvSpPr>
          <p:cNvPr id="44" name="Abgerundetes Rechteck 43">
            <a:extLst>
              <a:ext uri="{FF2B5EF4-FFF2-40B4-BE49-F238E27FC236}">
                <a16:creationId xmlns:a16="http://schemas.microsoft.com/office/drawing/2014/main" id="{D14844AF-389C-1832-4D8E-5287E34DF83E}"/>
              </a:ext>
            </a:extLst>
          </p:cNvPr>
          <p:cNvSpPr/>
          <p:nvPr/>
        </p:nvSpPr>
        <p:spPr>
          <a:xfrm>
            <a:off x="788081" y="4923861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Jobmöglichkeiten und Arbeitsalltag</a:t>
            </a:r>
          </a:p>
        </p:txBody>
      </p:sp>
      <p:sp>
        <p:nvSpPr>
          <p:cNvPr id="45" name="Pfeil nach rechts 44">
            <a:extLst>
              <a:ext uri="{FF2B5EF4-FFF2-40B4-BE49-F238E27FC236}">
                <a16:creationId xmlns:a16="http://schemas.microsoft.com/office/drawing/2014/main" id="{BB453506-5ADB-D325-7CB2-15FFD354D90E}"/>
              </a:ext>
            </a:extLst>
          </p:cNvPr>
          <p:cNvSpPr/>
          <p:nvPr/>
        </p:nvSpPr>
        <p:spPr>
          <a:xfrm rot="16200000">
            <a:off x="1715647" y="4303715"/>
            <a:ext cx="407298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Abgerundetes Rechteck 45">
            <a:extLst>
              <a:ext uri="{FF2B5EF4-FFF2-40B4-BE49-F238E27FC236}">
                <a16:creationId xmlns:a16="http://schemas.microsoft.com/office/drawing/2014/main" id="{719C2608-8438-B116-A017-718F2F82BA7C}"/>
              </a:ext>
            </a:extLst>
          </p:cNvPr>
          <p:cNvSpPr/>
          <p:nvPr/>
        </p:nvSpPr>
        <p:spPr>
          <a:xfrm>
            <a:off x="3479622" y="3779345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Motivation und Freude</a:t>
            </a:r>
          </a:p>
        </p:txBody>
      </p:sp>
      <p:sp>
        <p:nvSpPr>
          <p:cNvPr id="47" name="Pfeil nach rechts 46">
            <a:extLst>
              <a:ext uri="{FF2B5EF4-FFF2-40B4-BE49-F238E27FC236}">
                <a16:creationId xmlns:a16="http://schemas.microsoft.com/office/drawing/2014/main" id="{42780CDB-C0D0-5B99-DC3C-75CF4711FC36}"/>
              </a:ext>
            </a:extLst>
          </p:cNvPr>
          <p:cNvSpPr/>
          <p:nvPr/>
        </p:nvSpPr>
        <p:spPr>
          <a:xfrm>
            <a:off x="3100098" y="3735535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F2AE79D9-FB44-D363-AD46-CCA8AAC9D0F6}"/>
              </a:ext>
            </a:extLst>
          </p:cNvPr>
          <p:cNvSpPr/>
          <p:nvPr/>
        </p:nvSpPr>
        <p:spPr>
          <a:xfrm>
            <a:off x="9704109" y="3827281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Studienerfolg</a:t>
            </a:r>
          </a:p>
        </p:txBody>
      </p:sp>
      <p:sp>
        <p:nvSpPr>
          <p:cNvPr id="49" name="Abgerundetes Rechteck 48">
            <a:extLst>
              <a:ext uri="{FF2B5EF4-FFF2-40B4-BE49-F238E27FC236}">
                <a16:creationId xmlns:a16="http://schemas.microsoft.com/office/drawing/2014/main" id="{431F3E1B-8F2E-717E-D33E-6BB8C1AE6CD2}"/>
              </a:ext>
            </a:extLst>
          </p:cNvPr>
          <p:cNvSpPr/>
          <p:nvPr/>
        </p:nvSpPr>
        <p:spPr>
          <a:xfrm>
            <a:off x="6153329" y="3827282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Gute Leistungen</a:t>
            </a:r>
          </a:p>
        </p:txBody>
      </p:sp>
      <p:sp>
        <p:nvSpPr>
          <p:cNvPr id="50" name="Pfeil nach rechts 49">
            <a:extLst>
              <a:ext uri="{FF2B5EF4-FFF2-40B4-BE49-F238E27FC236}">
                <a16:creationId xmlns:a16="http://schemas.microsoft.com/office/drawing/2014/main" id="{7D907D93-7E24-8A74-ACC8-E9C00AC4CB64}"/>
              </a:ext>
            </a:extLst>
          </p:cNvPr>
          <p:cNvSpPr/>
          <p:nvPr/>
        </p:nvSpPr>
        <p:spPr>
          <a:xfrm>
            <a:off x="5780578" y="3783473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Pfeil nach rechts 50">
            <a:extLst>
              <a:ext uri="{FF2B5EF4-FFF2-40B4-BE49-F238E27FC236}">
                <a16:creationId xmlns:a16="http://schemas.microsoft.com/office/drawing/2014/main" id="{680F9879-8B02-A079-F7A9-83064ED3ADE1}"/>
              </a:ext>
            </a:extLst>
          </p:cNvPr>
          <p:cNvSpPr/>
          <p:nvPr/>
        </p:nvSpPr>
        <p:spPr>
          <a:xfrm>
            <a:off x="8490015" y="3780170"/>
            <a:ext cx="1134752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Nach unten gekrümmter Pfeil 51">
            <a:extLst>
              <a:ext uri="{FF2B5EF4-FFF2-40B4-BE49-F238E27FC236}">
                <a16:creationId xmlns:a16="http://schemas.microsoft.com/office/drawing/2014/main" id="{3F438581-7FCD-2904-B87D-B3AA9E329A4A}"/>
              </a:ext>
            </a:extLst>
          </p:cNvPr>
          <p:cNvSpPr/>
          <p:nvPr/>
        </p:nvSpPr>
        <p:spPr>
          <a:xfrm rot="10800000">
            <a:off x="2143169" y="4481078"/>
            <a:ext cx="5616660" cy="791851"/>
          </a:xfrm>
          <a:prstGeom prst="curved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FCC7F7A-BE95-47B0-9333-7ADF9826295F}"/>
              </a:ext>
            </a:extLst>
          </p:cNvPr>
          <p:cNvGrpSpPr/>
          <p:nvPr/>
        </p:nvGrpSpPr>
        <p:grpSpPr>
          <a:xfrm>
            <a:off x="5930557" y="1727009"/>
            <a:ext cx="3760923" cy="2125311"/>
            <a:chOff x="3293714" y="1705408"/>
            <a:chExt cx="3760923" cy="2125311"/>
          </a:xfrm>
        </p:grpSpPr>
        <p:sp>
          <p:nvSpPr>
            <p:cNvPr id="10" name="Ring 9">
              <a:extLst>
                <a:ext uri="{FF2B5EF4-FFF2-40B4-BE49-F238E27FC236}">
                  <a16:creationId xmlns:a16="http://schemas.microsoft.com/office/drawing/2014/main" id="{F605906F-DD35-6FD0-4318-EB50B706FE13}"/>
                </a:ext>
              </a:extLst>
            </p:cNvPr>
            <p:cNvSpPr/>
            <p:nvPr/>
          </p:nvSpPr>
          <p:spPr>
            <a:xfrm rot="1340452">
              <a:off x="3293714" y="1705408"/>
              <a:ext cx="2703146" cy="2003869"/>
            </a:xfrm>
            <a:prstGeom prst="donut">
              <a:avLst>
                <a:gd name="adj" fmla="val 10807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F308E303-8C12-A7C8-4810-72A2E2DE8851}"/>
                </a:ext>
              </a:extLst>
            </p:cNvPr>
            <p:cNvSpPr/>
            <p:nvPr/>
          </p:nvSpPr>
          <p:spPr>
            <a:xfrm rot="1520419">
              <a:off x="5778289" y="3205061"/>
              <a:ext cx="405353" cy="27337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BF55ED5-3CFA-1B96-C30F-EB0B18FBC919}"/>
                </a:ext>
              </a:extLst>
            </p:cNvPr>
            <p:cNvSpPr/>
            <p:nvPr/>
          </p:nvSpPr>
          <p:spPr>
            <a:xfrm rot="1520419">
              <a:off x="5955865" y="3352424"/>
              <a:ext cx="1098772" cy="47829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09F356FE-E107-6579-9684-AEF06CF1041B}"/>
              </a:ext>
            </a:extLst>
          </p:cNvPr>
          <p:cNvSpPr/>
          <p:nvPr/>
        </p:nvSpPr>
        <p:spPr>
          <a:xfrm>
            <a:off x="9704109" y="5364737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Traumjob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629E6EC-E0A6-551D-352B-816FF6D8E6D3}"/>
              </a:ext>
            </a:extLst>
          </p:cNvPr>
          <p:cNvCxnSpPr>
            <a:endCxn id="8" idx="0"/>
          </p:cNvCxnSpPr>
          <p:nvPr/>
        </p:nvCxnSpPr>
        <p:spPr>
          <a:xfrm>
            <a:off x="10835326" y="4430596"/>
            <a:ext cx="0" cy="934141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1E3862B0-01FD-40EB-0CC5-E173E918FFDB}"/>
              </a:ext>
            </a:extLst>
          </p:cNvPr>
          <p:cNvSpPr/>
          <p:nvPr/>
        </p:nvSpPr>
        <p:spPr>
          <a:xfrm>
            <a:off x="5145044" y="533980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Praktika</a:t>
            </a:r>
          </a:p>
        </p:txBody>
      </p:sp>
    </p:spTree>
    <p:extLst>
      <p:ext uri="{BB962C8B-B14F-4D97-AF65-F5344CB8AC3E}">
        <p14:creationId xmlns:p14="http://schemas.microsoft.com/office/powerpoint/2010/main" val="647630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28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7" y="738698"/>
            <a:ext cx="375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Modulhandbuch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71203CD-5964-CEB9-CC0B-F69E7DAA27AF}"/>
              </a:ext>
            </a:extLst>
          </p:cNvPr>
          <p:cNvSpPr txBox="1"/>
          <p:nvPr/>
        </p:nvSpPr>
        <p:spPr>
          <a:xfrm>
            <a:off x="507009" y="1573940"/>
            <a:ext cx="571449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Zum Dokument (BWL):</a:t>
            </a:r>
          </a:p>
          <a:p>
            <a:r>
              <a:rPr lang="de-DE" sz="1400" dirty="0">
                <a:hlinkClick r:id="rId4"/>
              </a:rPr>
              <a:t>https://www.wiso.uni-kiel.de/de/studium/dateien-studienfaecher/modulhandbuecher/Modulhandbuch%</a:t>
            </a:r>
            <a:endParaRPr lang="de-DE" sz="1400" dirty="0"/>
          </a:p>
          <a:p>
            <a:r>
              <a:rPr lang="de-DE" sz="1400" dirty="0"/>
              <a:t>20BSc%20BWL.pdf/</a:t>
            </a:r>
            <a:r>
              <a:rPr lang="de-DE" sz="1400" dirty="0" err="1"/>
              <a:t>view</a:t>
            </a:r>
            <a:endParaRPr lang="de-DE" sz="1400" dirty="0"/>
          </a:p>
          <a:p>
            <a:endParaRPr lang="de-DE" dirty="0">
              <a:solidFill>
                <a:srgbClr val="0563C1"/>
              </a:solidFill>
            </a:endParaRPr>
          </a:p>
          <a:p>
            <a:r>
              <a:rPr lang="de-DE" b="1" dirty="0"/>
              <a:t>Zum Dokument (VWL):</a:t>
            </a:r>
          </a:p>
          <a:p>
            <a:r>
              <a:rPr lang="de-DE" sz="1400" dirty="0">
                <a:hlinkClick r:id="rId5"/>
              </a:rPr>
              <a:t>https://www.wiso.uni-kiel.de/de/studium/bachelor/</a:t>
            </a:r>
            <a:endParaRPr lang="de-DE" sz="1400" dirty="0"/>
          </a:p>
          <a:p>
            <a:r>
              <a:rPr lang="de-DE" sz="1400" dirty="0" err="1"/>
              <a:t>volkswirtschaftslehre</a:t>
            </a:r>
            <a:r>
              <a:rPr lang="de-DE" sz="1400" dirty="0"/>
              <a:t>/</a:t>
            </a:r>
            <a:r>
              <a:rPr lang="de-DE" sz="1400" dirty="0" err="1"/>
              <a:t>volkswirtschaftslehre</a:t>
            </a:r>
            <a:endParaRPr lang="de-DE" sz="1400" dirty="0"/>
          </a:p>
          <a:p>
            <a:endParaRPr lang="de-DE" dirty="0">
              <a:solidFill>
                <a:srgbClr val="0563C1"/>
              </a:solidFill>
            </a:endParaRPr>
          </a:p>
          <a:p>
            <a:r>
              <a:rPr lang="de-DE" sz="2400" dirty="0"/>
              <a:t>Modulhandbuch: </a:t>
            </a:r>
            <a:r>
              <a:rPr lang="de-DE" sz="2400" b="1" dirty="0"/>
              <a:t>Was ist das?</a:t>
            </a:r>
          </a:p>
          <a:p>
            <a:r>
              <a:rPr lang="de-DE" dirty="0"/>
              <a:t>-Auflistung aller angebotenen Module (Veranstaltungsverzeichnis) aus denen sich ein Studiengang zusammensetzt</a:t>
            </a:r>
          </a:p>
          <a:p>
            <a:r>
              <a:rPr lang="de-DE" dirty="0"/>
              <a:t>-Deren kurze Beschreibung, Überblick, Einordnung ins Studium</a:t>
            </a:r>
          </a:p>
          <a:p>
            <a:r>
              <a:rPr lang="de-DE" dirty="0"/>
              <a:t>-Allgemeines zu Prüfungsterminen/ Anmeldefristen, Studienverlaufsplan und Punkteverteilungen können ebenfalls enthalten sein</a:t>
            </a:r>
          </a:p>
          <a:p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0CD56373-66D5-83D1-5A46-E80A82F02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9877" y="970943"/>
            <a:ext cx="6701446" cy="311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22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0"/>
            <a:ext cx="10282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0" y="0"/>
            <a:ext cx="3605049" cy="6858000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0" y="2579915"/>
            <a:ext cx="3605049" cy="1262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Ablaufprogramm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51439C0-5D42-693A-F02F-71A4658B70E9}"/>
              </a:ext>
            </a:extLst>
          </p:cNvPr>
          <p:cNvSpPr txBox="1"/>
          <p:nvPr/>
        </p:nvSpPr>
        <p:spPr>
          <a:xfrm>
            <a:off x="3605049" y="6642556"/>
            <a:ext cx="84495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/>
              <a:t>Bildquelle: </a:t>
            </a:r>
          </a:p>
          <a:p>
            <a:r>
              <a:rPr lang="de-DE" sz="400" dirty="0"/>
              <a:t>https://</a:t>
            </a:r>
            <a:r>
              <a:rPr lang="de-DE" sz="400" dirty="0" err="1"/>
              <a:t>www.google.com</a:t>
            </a:r>
            <a:r>
              <a:rPr lang="de-DE" sz="400" dirty="0"/>
              <a:t>/</a:t>
            </a:r>
            <a:r>
              <a:rPr lang="de-DE" sz="400" dirty="0" err="1"/>
              <a:t>url?sa</a:t>
            </a:r>
            <a:r>
              <a:rPr lang="de-DE" sz="400" dirty="0"/>
              <a:t>=</a:t>
            </a:r>
            <a:r>
              <a:rPr lang="de-DE" sz="400" dirty="0" err="1"/>
              <a:t>i&amp;url</a:t>
            </a:r>
            <a:r>
              <a:rPr lang="de-DE" sz="400" dirty="0"/>
              <a:t>=https%3A%2F%2Fme2be.de%2Fhochschulen%2Fcau-christian-albrechts-universitaet-zu-kiel%2F&amp;psig=AOvVaw3pyzL9cEIYeIjpIqHRPR5F&amp;ust=1667135603618000&amp;source=</a:t>
            </a:r>
            <a:r>
              <a:rPr lang="de-DE" sz="400" dirty="0" err="1"/>
              <a:t>images&amp;cd</a:t>
            </a:r>
            <a:r>
              <a:rPr lang="de-DE" sz="400" dirty="0"/>
              <a:t>=</a:t>
            </a:r>
            <a:r>
              <a:rPr lang="de-DE" sz="400" dirty="0" err="1"/>
              <a:t>vfe&amp;ved</a:t>
            </a:r>
            <a:r>
              <a:rPr lang="de-DE" sz="400" dirty="0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35152885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29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7" y="738698"/>
            <a:ext cx="375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Modulhandbuch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0CD56373-66D5-83D1-5A46-E80A82F02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910" y="1430427"/>
            <a:ext cx="5810175" cy="269941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B56EFFF-C243-DE54-1075-11D681358C29}"/>
              </a:ext>
            </a:extLst>
          </p:cNvPr>
          <p:cNvSpPr txBox="1"/>
          <p:nvPr/>
        </p:nvSpPr>
        <p:spPr>
          <a:xfrm>
            <a:off x="1947562" y="4443969"/>
            <a:ext cx="92645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Hauptseite VWL:</a:t>
            </a:r>
          </a:p>
          <a:p>
            <a:r>
              <a:rPr lang="de-DE" dirty="0"/>
              <a:t>https://</a:t>
            </a:r>
            <a:r>
              <a:rPr lang="de-DE" dirty="0" err="1"/>
              <a:t>www.wiso.uni-kiel.de</a:t>
            </a:r>
            <a:r>
              <a:rPr lang="de-DE" dirty="0"/>
              <a:t>/de/</a:t>
            </a:r>
            <a:r>
              <a:rPr lang="de-DE" dirty="0" err="1"/>
              <a:t>studium</a:t>
            </a:r>
            <a:r>
              <a:rPr lang="de-DE" dirty="0"/>
              <a:t>/</a:t>
            </a:r>
            <a:r>
              <a:rPr lang="de-DE" dirty="0" err="1"/>
              <a:t>bachelor</a:t>
            </a:r>
            <a:r>
              <a:rPr lang="de-DE" dirty="0"/>
              <a:t>/</a:t>
            </a:r>
            <a:r>
              <a:rPr lang="de-DE" dirty="0" err="1"/>
              <a:t>volkswirtschaftslehre</a:t>
            </a:r>
            <a:r>
              <a:rPr lang="de-DE" dirty="0"/>
              <a:t>/</a:t>
            </a:r>
            <a:r>
              <a:rPr lang="de-DE" dirty="0" err="1"/>
              <a:t>volkswirtschaftslehre</a:t>
            </a:r>
            <a:endParaRPr lang="de-DE" dirty="0"/>
          </a:p>
          <a:p>
            <a:endParaRPr lang="de-DE" dirty="0"/>
          </a:p>
          <a:p>
            <a:r>
              <a:rPr lang="de-DE" b="1" dirty="0"/>
              <a:t>Hauptseite BWL:</a:t>
            </a:r>
          </a:p>
          <a:p>
            <a:r>
              <a:rPr lang="de-DE" dirty="0"/>
              <a:t>https://</a:t>
            </a:r>
            <a:r>
              <a:rPr lang="de-DE" dirty="0" err="1"/>
              <a:t>www.wiso.uni-kiel.de</a:t>
            </a:r>
            <a:r>
              <a:rPr lang="de-DE" dirty="0"/>
              <a:t>/de/</a:t>
            </a:r>
            <a:r>
              <a:rPr lang="de-DE" dirty="0" err="1"/>
              <a:t>studium</a:t>
            </a:r>
            <a:r>
              <a:rPr lang="de-DE" dirty="0"/>
              <a:t>/</a:t>
            </a:r>
            <a:r>
              <a:rPr lang="de-DE" dirty="0" err="1"/>
              <a:t>bachelor</a:t>
            </a:r>
            <a:r>
              <a:rPr lang="de-DE" dirty="0"/>
              <a:t>/</a:t>
            </a:r>
            <a:r>
              <a:rPr lang="de-DE" dirty="0" err="1"/>
              <a:t>betriebswirtschaftslehre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0650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0"/>
            <a:ext cx="10282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0" y="0"/>
            <a:ext cx="3605049" cy="6858000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0" y="2579915"/>
            <a:ext cx="3605049" cy="1262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Prüfungsordnung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BE8D8ED-B91F-4D80-83AB-25DFDD737C92}"/>
              </a:ext>
            </a:extLst>
          </p:cNvPr>
          <p:cNvSpPr txBox="1"/>
          <p:nvPr/>
        </p:nvSpPr>
        <p:spPr>
          <a:xfrm>
            <a:off x="3605049" y="6642556"/>
            <a:ext cx="84495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/>
              <a:t>Bildquelle: </a:t>
            </a:r>
          </a:p>
          <a:p>
            <a:r>
              <a:rPr lang="de-DE" sz="400" dirty="0"/>
              <a:t>https://</a:t>
            </a:r>
            <a:r>
              <a:rPr lang="de-DE" sz="400" dirty="0" err="1"/>
              <a:t>www.google.com</a:t>
            </a:r>
            <a:r>
              <a:rPr lang="de-DE" sz="400" dirty="0"/>
              <a:t>/</a:t>
            </a:r>
            <a:r>
              <a:rPr lang="de-DE" sz="400" dirty="0" err="1"/>
              <a:t>url?sa</a:t>
            </a:r>
            <a:r>
              <a:rPr lang="de-DE" sz="400" dirty="0"/>
              <a:t>=</a:t>
            </a:r>
            <a:r>
              <a:rPr lang="de-DE" sz="400" dirty="0" err="1"/>
              <a:t>i&amp;url</a:t>
            </a:r>
            <a:r>
              <a:rPr lang="de-DE" sz="400" dirty="0"/>
              <a:t>=https%3A%2F%2Fme2be.de%2Fhochschulen%2Fcau-christian-albrechts-universitaet-zu-kiel%2F&amp;psig=AOvVaw3pyzL9cEIYeIjpIqHRPR5F&amp;ust=1667135603618000&amp;source=</a:t>
            </a:r>
            <a:r>
              <a:rPr lang="de-DE" sz="400" dirty="0" err="1"/>
              <a:t>images&amp;cd</a:t>
            </a:r>
            <a:r>
              <a:rPr lang="de-DE" sz="400" dirty="0"/>
              <a:t>=</a:t>
            </a:r>
            <a:r>
              <a:rPr lang="de-DE" sz="400" dirty="0" err="1"/>
              <a:t>vfe&amp;ved</a:t>
            </a:r>
            <a:r>
              <a:rPr lang="de-DE" sz="400" dirty="0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1402269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31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848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Den richtigen Studiengang finden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1CF77E6-C2FE-8783-E102-D836738A6FB1}"/>
              </a:ext>
            </a:extLst>
          </p:cNvPr>
          <p:cNvSpPr txBox="1"/>
          <p:nvPr/>
        </p:nvSpPr>
        <p:spPr>
          <a:xfrm>
            <a:off x="239484" y="1390725"/>
            <a:ext cx="479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Alternativansatz:</a:t>
            </a:r>
          </a:p>
        </p:txBody>
      </p:sp>
      <p:sp>
        <p:nvSpPr>
          <p:cNvPr id="39" name="Pfeil nach rechts 38">
            <a:extLst>
              <a:ext uri="{FF2B5EF4-FFF2-40B4-BE49-F238E27FC236}">
                <a16:creationId xmlns:a16="http://schemas.microsoft.com/office/drawing/2014/main" id="{B2822DED-C7B1-72FA-CD26-619DE9701A1C}"/>
              </a:ext>
            </a:extLst>
          </p:cNvPr>
          <p:cNvSpPr/>
          <p:nvPr/>
        </p:nvSpPr>
        <p:spPr>
          <a:xfrm rot="16200000">
            <a:off x="1754327" y="5423953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539E0EC6-E445-A1AD-6332-8E117FAFD67D}"/>
              </a:ext>
            </a:extLst>
          </p:cNvPr>
          <p:cNvSpPr/>
          <p:nvPr/>
        </p:nvSpPr>
        <p:spPr>
          <a:xfrm>
            <a:off x="788081" y="240086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Gespräche und Austausch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A3353E2D-4CE0-CC15-EE2A-784213FBDD8B}"/>
              </a:ext>
            </a:extLst>
          </p:cNvPr>
          <p:cNvSpPr/>
          <p:nvPr/>
        </p:nvSpPr>
        <p:spPr>
          <a:xfrm>
            <a:off x="3479621" y="240086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Jobmöglichkeiten und Arbeitsalltag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5F1D9D9C-65AB-7D3D-E63D-84071010E894}"/>
              </a:ext>
            </a:extLst>
          </p:cNvPr>
          <p:cNvSpPr/>
          <p:nvPr/>
        </p:nvSpPr>
        <p:spPr>
          <a:xfrm>
            <a:off x="3100098" y="2371988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4F10606-14E2-2225-3FFA-4549A494F79B}"/>
              </a:ext>
            </a:extLst>
          </p:cNvPr>
          <p:cNvSpPr/>
          <p:nvPr/>
        </p:nvSpPr>
        <p:spPr>
          <a:xfrm>
            <a:off x="6149418" y="2400860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Orientierung und Auswahl</a:t>
            </a:r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19A96FE3-A63C-FBBA-737F-11AAEF6E27F0}"/>
              </a:ext>
            </a:extLst>
          </p:cNvPr>
          <p:cNvSpPr/>
          <p:nvPr/>
        </p:nvSpPr>
        <p:spPr>
          <a:xfrm>
            <a:off x="5780578" y="2371988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152F7D61-9CB9-3D08-8157-7132FB81A3F3}"/>
              </a:ext>
            </a:extLst>
          </p:cNvPr>
          <p:cNvSpPr/>
          <p:nvPr/>
        </p:nvSpPr>
        <p:spPr>
          <a:xfrm>
            <a:off x="8490015" y="2353749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54C97C13-7325-16E7-F290-36E80E934CE1}"/>
              </a:ext>
            </a:extLst>
          </p:cNvPr>
          <p:cNvSpPr/>
          <p:nvPr/>
        </p:nvSpPr>
        <p:spPr>
          <a:xfrm>
            <a:off x="788081" y="3741638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Tiefere Einblicke und Verdichtung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5D61D8BA-E69F-2E05-6D1B-0FBD1CE6FCE5}"/>
              </a:ext>
            </a:extLst>
          </p:cNvPr>
          <p:cNvGrpSpPr/>
          <p:nvPr/>
        </p:nvGrpSpPr>
        <p:grpSpPr>
          <a:xfrm>
            <a:off x="1751877" y="2755024"/>
            <a:ext cx="8403931" cy="939573"/>
            <a:chOff x="1751877" y="3499743"/>
            <a:chExt cx="8403931" cy="939573"/>
          </a:xfrm>
        </p:grpSpPr>
        <p:sp>
          <p:nvSpPr>
            <p:cNvPr id="41" name="Rechteckiger Pfeil 40">
              <a:extLst>
                <a:ext uri="{FF2B5EF4-FFF2-40B4-BE49-F238E27FC236}">
                  <a16:creationId xmlns:a16="http://schemas.microsoft.com/office/drawing/2014/main" id="{6D4E3FE1-05E4-E0A2-E4B4-FE3E4C9FA9F0}"/>
                </a:ext>
              </a:extLst>
            </p:cNvPr>
            <p:cNvSpPr/>
            <p:nvPr/>
          </p:nvSpPr>
          <p:spPr>
            <a:xfrm rot="10800000">
              <a:off x="5363851" y="3499743"/>
              <a:ext cx="4791957" cy="535217"/>
            </a:xfrm>
            <a:prstGeom prst="bentArrow">
              <a:avLst>
                <a:gd name="adj1" fmla="val 25000"/>
                <a:gd name="adj2" fmla="val 12710"/>
                <a:gd name="adj3" fmla="val 25000"/>
                <a:gd name="adj4" fmla="val 4375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2" name="Rechteckiger Pfeil 41">
              <a:extLst>
                <a:ext uri="{FF2B5EF4-FFF2-40B4-BE49-F238E27FC236}">
                  <a16:creationId xmlns:a16="http://schemas.microsoft.com/office/drawing/2014/main" id="{8FBFBCCF-CA51-EA9E-8BD0-77032A79FEBF}"/>
                </a:ext>
              </a:extLst>
            </p:cNvPr>
            <p:cNvSpPr/>
            <p:nvPr/>
          </p:nvSpPr>
          <p:spPr>
            <a:xfrm rot="5400000" flipV="1">
              <a:off x="3433980" y="2217213"/>
              <a:ext cx="540000" cy="3904205"/>
            </a:xfrm>
            <a:prstGeom prst="ben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E0CD19F5-93A5-5446-4C22-49A876D0F5CA}"/>
              </a:ext>
            </a:extLst>
          </p:cNvPr>
          <p:cNvSpPr/>
          <p:nvPr/>
        </p:nvSpPr>
        <p:spPr>
          <a:xfrm>
            <a:off x="8898118" y="2400860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Studienauswahl</a:t>
            </a:r>
          </a:p>
        </p:txBody>
      </p:sp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9B42B51B-6E6D-F915-6B49-9549ED12DDE7}"/>
              </a:ext>
            </a:extLst>
          </p:cNvPr>
          <p:cNvSpPr/>
          <p:nvPr/>
        </p:nvSpPr>
        <p:spPr>
          <a:xfrm>
            <a:off x="788081" y="597045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Gespräche und Austausch</a:t>
            </a:r>
          </a:p>
        </p:txBody>
      </p:sp>
      <p:sp>
        <p:nvSpPr>
          <p:cNvPr id="44" name="Abgerundetes Rechteck 43">
            <a:extLst>
              <a:ext uri="{FF2B5EF4-FFF2-40B4-BE49-F238E27FC236}">
                <a16:creationId xmlns:a16="http://schemas.microsoft.com/office/drawing/2014/main" id="{D14844AF-389C-1832-4D8E-5287E34DF83E}"/>
              </a:ext>
            </a:extLst>
          </p:cNvPr>
          <p:cNvSpPr/>
          <p:nvPr/>
        </p:nvSpPr>
        <p:spPr>
          <a:xfrm>
            <a:off x="788081" y="4923861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Jobmöglichkeiten und Arbeitsalltag</a:t>
            </a:r>
          </a:p>
        </p:txBody>
      </p:sp>
      <p:sp>
        <p:nvSpPr>
          <p:cNvPr id="45" name="Pfeil nach rechts 44">
            <a:extLst>
              <a:ext uri="{FF2B5EF4-FFF2-40B4-BE49-F238E27FC236}">
                <a16:creationId xmlns:a16="http://schemas.microsoft.com/office/drawing/2014/main" id="{BB453506-5ADB-D325-7CB2-15FFD354D90E}"/>
              </a:ext>
            </a:extLst>
          </p:cNvPr>
          <p:cNvSpPr/>
          <p:nvPr/>
        </p:nvSpPr>
        <p:spPr>
          <a:xfrm rot="16200000">
            <a:off x="1715647" y="4303715"/>
            <a:ext cx="407298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Abgerundetes Rechteck 45">
            <a:extLst>
              <a:ext uri="{FF2B5EF4-FFF2-40B4-BE49-F238E27FC236}">
                <a16:creationId xmlns:a16="http://schemas.microsoft.com/office/drawing/2014/main" id="{719C2608-8438-B116-A017-718F2F82BA7C}"/>
              </a:ext>
            </a:extLst>
          </p:cNvPr>
          <p:cNvSpPr/>
          <p:nvPr/>
        </p:nvSpPr>
        <p:spPr>
          <a:xfrm>
            <a:off x="3479622" y="3779345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Motivation und Freude</a:t>
            </a:r>
          </a:p>
        </p:txBody>
      </p:sp>
      <p:sp>
        <p:nvSpPr>
          <p:cNvPr id="47" name="Pfeil nach rechts 46">
            <a:extLst>
              <a:ext uri="{FF2B5EF4-FFF2-40B4-BE49-F238E27FC236}">
                <a16:creationId xmlns:a16="http://schemas.microsoft.com/office/drawing/2014/main" id="{42780CDB-C0D0-5B99-DC3C-75CF4711FC36}"/>
              </a:ext>
            </a:extLst>
          </p:cNvPr>
          <p:cNvSpPr/>
          <p:nvPr/>
        </p:nvSpPr>
        <p:spPr>
          <a:xfrm>
            <a:off x="3100098" y="3735535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F2AE79D9-FB44-D363-AD46-CCA8AAC9D0F6}"/>
              </a:ext>
            </a:extLst>
          </p:cNvPr>
          <p:cNvSpPr/>
          <p:nvPr/>
        </p:nvSpPr>
        <p:spPr>
          <a:xfrm>
            <a:off x="9704109" y="3827281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Studienerfolg</a:t>
            </a:r>
          </a:p>
        </p:txBody>
      </p:sp>
      <p:sp>
        <p:nvSpPr>
          <p:cNvPr id="49" name="Abgerundetes Rechteck 48">
            <a:extLst>
              <a:ext uri="{FF2B5EF4-FFF2-40B4-BE49-F238E27FC236}">
                <a16:creationId xmlns:a16="http://schemas.microsoft.com/office/drawing/2014/main" id="{431F3E1B-8F2E-717E-D33E-6BB8C1AE6CD2}"/>
              </a:ext>
            </a:extLst>
          </p:cNvPr>
          <p:cNvSpPr/>
          <p:nvPr/>
        </p:nvSpPr>
        <p:spPr>
          <a:xfrm>
            <a:off x="6153329" y="3827282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Gute Leistungen</a:t>
            </a:r>
          </a:p>
        </p:txBody>
      </p:sp>
      <p:sp>
        <p:nvSpPr>
          <p:cNvPr id="50" name="Pfeil nach rechts 49">
            <a:extLst>
              <a:ext uri="{FF2B5EF4-FFF2-40B4-BE49-F238E27FC236}">
                <a16:creationId xmlns:a16="http://schemas.microsoft.com/office/drawing/2014/main" id="{7D907D93-7E24-8A74-ACC8-E9C00AC4CB64}"/>
              </a:ext>
            </a:extLst>
          </p:cNvPr>
          <p:cNvSpPr/>
          <p:nvPr/>
        </p:nvSpPr>
        <p:spPr>
          <a:xfrm>
            <a:off x="5780578" y="3783473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Pfeil nach rechts 50">
            <a:extLst>
              <a:ext uri="{FF2B5EF4-FFF2-40B4-BE49-F238E27FC236}">
                <a16:creationId xmlns:a16="http://schemas.microsoft.com/office/drawing/2014/main" id="{680F9879-8B02-A079-F7A9-83064ED3ADE1}"/>
              </a:ext>
            </a:extLst>
          </p:cNvPr>
          <p:cNvSpPr/>
          <p:nvPr/>
        </p:nvSpPr>
        <p:spPr>
          <a:xfrm>
            <a:off x="8490015" y="3780170"/>
            <a:ext cx="1134752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Nach unten gekrümmter Pfeil 51">
            <a:extLst>
              <a:ext uri="{FF2B5EF4-FFF2-40B4-BE49-F238E27FC236}">
                <a16:creationId xmlns:a16="http://schemas.microsoft.com/office/drawing/2014/main" id="{3F438581-7FCD-2904-B87D-B3AA9E329A4A}"/>
              </a:ext>
            </a:extLst>
          </p:cNvPr>
          <p:cNvSpPr/>
          <p:nvPr/>
        </p:nvSpPr>
        <p:spPr>
          <a:xfrm rot="10800000">
            <a:off x="2143169" y="4481078"/>
            <a:ext cx="5616660" cy="791851"/>
          </a:xfrm>
          <a:prstGeom prst="curved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FCC7F7A-BE95-47B0-9333-7ADF9826295F}"/>
              </a:ext>
            </a:extLst>
          </p:cNvPr>
          <p:cNvGrpSpPr/>
          <p:nvPr/>
        </p:nvGrpSpPr>
        <p:grpSpPr>
          <a:xfrm>
            <a:off x="5930557" y="1727009"/>
            <a:ext cx="3760923" cy="2125311"/>
            <a:chOff x="3293714" y="1705408"/>
            <a:chExt cx="3760923" cy="2125311"/>
          </a:xfrm>
        </p:grpSpPr>
        <p:sp>
          <p:nvSpPr>
            <p:cNvPr id="10" name="Ring 9">
              <a:extLst>
                <a:ext uri="{FF2B5EF4-FFF2-40B4-BE49-F238E27FC236}">
                  <a16:creationId xmlns:a16="http://schemas.microsoft.com/office/drawing/2014/main" id="{F605906F-DD35-6FD0-4318-EB50B706FE13}"/>
                </a:ext>
              </a:extLst>
            </p:cNvPr>
            <p:cNvSpPr/>
            <p:nvPr/>
          </p:nvSpPr>
          <p:spPr>
            <a:xfrm rot="1340452">
              <a:off x="3293714" y="1705408"/>
              <a:ext cx="2703146" cy="2003869"/>
            </a:xfrm>
            <a:prstGeom prst="donut">
              <a:avLst>
                <a:gd name="adj" fmla="val 10807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F308E303-8C12-A7C8-4810-72A2E2DE8851}"/>
                </a:ext>
              </a:extLst>
            </p:cNvPr>
            <p:cNvSpPr/>
            <p:nvPr/>
          </p:nvSpPr>
          <p:spPr>
            <a:xfrm rot="1520419">
              <a:off x="5778289" y="3205061"/>
              <a:ext cx="405353" cy="27337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BF55ED5-3CFA-1B96-C30F-EB0B18FBC919}"/>
                </a:ext>
              </a:extLst>
            </p:cNvPr>
            <p:cNvSpPr/>
            <p:nvPr/>
          </p:nvSpPr>
          <p:spPr>
            <a:xfrm rot="1520419">
              <a:off x="5955865" y="3352424"/>
              <a:ext cx="1098772" cy="47829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09F356FE-E107-6579-9684-AEF06CF1041B}"/>
              </a:ext>
            </a:extLst>
          </p:cNvPr>
          <p:cNvSpPr/>
          <p:nvPr/>
        </p:nvSpPr>
        <p:spPr>
          <a:xfrm>
            <a:off x="9704109" y="5364737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Traumjob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629E6EC-E0A6-551D-352B-816FF6D8E6D3}"/>
              </a:ext>
            </a:extLst>
          </p:cNvPr>
          <p:cNvCxnSpPr>
            <a:endCxn id="8" idx="0"/>
          </p:cNvCxnSpPr>
          <p:nvPr/>
        </p:nvCxnSpPr>
        <p:spPr>
          <a:xfrm>
            <a:off x="10835326" y="4430596"/>
            <a:ext cx="0" cy="934141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1E3862B0-01FD-40EB-0CC5-E173E918FFDB}"/>
              </a:ext>
            </a:extLst>
          </p:cNvPr>
          <p:cNvSpPr/>
          <p:nvPr/>
        </p:nvSpPr>
        <p:spPr>
          <a:xfrm>
            <a:off x="5145044" y="533980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Praktika</a:t>
            </a:r>
          </a:p>
        </p:txBody>
      </p:sp>
    </p:spTree>
    <p:extLst>
      <p:ext uri="{BB962C8B-B14F-4D97-AF65-F5344CB8AC3E}">
        <p14:creationId xmlns:p14="http://schemas.microsoft.com/office/powerpoint/2010/main" val="2626172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32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1008386-6E1C-2B0E-8A1F-C13961B408D5}"/>
              </a:ext>
            </a:extLst>
          </p:cNvPr>
          <p:cNvSpPr txBox="1"/>
          <p:nvPr/>
        </p:nvSpPr>
        <p:spPr>
          <a:xfrm>
            <a:off x="239486" y="738698"/>
            <a:ext cx="3915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Prüfungsordnung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1D760D0-298F-1C6C-E00A-67ABC2F4F1AE}"/>
              </a:ext>
            </a:extLst>
          </p:cNvPr>
          <p:cNvSpPr txBox="1"/>
          <p:nvPr/>
        </p:nvSpPr>
        <p:spPr>
          <a:xfrm>
            <a:off x="507010" y="1906568"/>
            <a:ext cx="590296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Zum Dokument (BWL):</a:t>
            </a:r>
          </a:p>
          <a:p>
            <a:r>
              <a:rPr lang="de-DE" dirty="0">
                <a:solidFill>
                  <a:srgbClr val="0563C1"/>
                </a:solidFill>
              </a:rPr>
              <a:t>https://</a:t>
            </a:r>
            <a:r>
              <a:rPr lang="de-DE" dirty="0" err="1">
                <a:solidFill>
                  <a:srgbClr val="0563C1"/>
                </a:solidFill>
              </a:rPr>
              <a:t>www.studservice.uni-kiel.de</a:t>
            </a:r>
            <a:r>
              <a:rPr lang="de-DE" dirty="0">
                <a:solidFill>
                  <a:srgbClr val="0563C1"/>
                </a:solidFill>
              </a:rPr>
              <a:t>/</a:t>
            </a:r>
            <a:r>
              <a:rPr lang="de-DE" dirty="0" err="1">
                <a:solidFill>
                  <a:srgbClr val="0563C1"/>
                </a:solidFill>
              </a:rPr>
              <a:t>sta</a:t>
            </a:r>
            <a:r>
              <a:rPr lang="de-DE" dirty="0">
                <a:solidFill>
                  <a:srgbClr val="0563C1"/>
                </a:solidFill>
              </a:rPr>
              <a:t>/fachpruefungsordnung-betriebswirtschaftslehre-bachelor-1-fach.pdf</a:t>
            </a:r>
          </a:p>
          <a:p>
            <a:endParaRPr lang="de-DE" dirty="0">
              <a:solidFill>
                <a:srgbClr val="0563C1"/>
              </a:solidFill>
            </a:endParaRPr>
          </a:p>
          <a:p>
            <a:r>
              <a:rPr lang="de-DE" sz="2400" dirty="0"/>
              <a:t>Prüfungsordnung: </a:t>
            </a:r>
            <a:r>
              <a:rPr lang="de-DE" sz="2400" b="1" dirty="0"/>
              <a:t>Was ist das?</a:t>
            </a:r>
          </a:p>
          <a:p>
            <a:r>
              <a:rPr lang="de-DE" dirty="0"/>
              <a:t>-Alle Formalien rund um das Studium, dessen Anrechenbarkeit, Prüfungsfristen, An-/Abmeldungen, Prüfungsabnahme/-organisation, Prüfungsformen, Ansprechpartnern, </a:t>
            </a:r>
            <a:r>
              <a:rPr lang="de-DE" dirty="0" err="1"/>
              <a:t>Creditvergabe</a:t>
            </a:r>
            <a:r>
              <a:rPr lang="de-DE" dirty="0"/>
              <a:t>, Modularisierung, Studienkonzept</a:t>
            </a:r>
          </a:p>
          <a:p>
            <a:r>
              <a:rPr lang="de-DE" b="1" dirty="0"/>
              <a:t>-&gt; Alle Pflichtmodule die im Kernstudium absolviert werden müssen aufgelistet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5F8A9D-5D3F-4740-5019-B06C72B5C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675" y="577055"/>
            <a:ext cx="4425859" cy="604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41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33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1008386-6E1C-2B0E-8A1F-C13961B408D5}"/>
              </a:ext>
            </a:extLst>
          </p:cNvPr>
          <p:cNvSpPr txBox="1"/>
          <p:nvPr/>
        </p:nvSpPr>
        <p:spPr>
          <a:xfrm>
            <a:off x="239486" y="738698"/>
            <a:ext cx="3915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Prüfungsordnung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1D760D0-298F-1C6C-E00A-67ABC2F4F1AE}"/>
              </a:ext>
            </a:extLst>
          </p:cNvPr>
          <p:cNvSpPr txBox="1"/>
          <p:nvPr/>
        </p:nvSpPr>
        <p:spPr>
          <a:xfrm>
            <a:off x="507010" y="1906568"/>
            <a:ext cx="59029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Zum Dokument (VWL):</a:t>
            </a:r>
            <a:endParaRPr lang="de-DE" b="1" dirty="0">
              <a:solidFill>
                <a:srgbClr val="0563C1"/>
              </a:solidFill>
            </a:endParaRPr>
          </a:p>
          <a:p>
            <a:r>
              <a:rPr lang="de-DE" dirty="0">
                <a:solidFill>
                  <a:srgbClr val="0563C1"/>
                </a:solidFill>
              </a:rPr>
              <a:t>https://</a:t>
            </a:r>
            <a:r>
              <a:rPr lang="de-DE" dirty="0" err="1">
                <a:solidFill>
                  <a:srgbClr val="0563C1"/>
                </a:solidFill>
              </a:rPr>
              <a:t>www.studservice.uni-kiel.de</a:t>
            </a:r>
            <a:r>
              <a:rPr lang="de-DE" dirty="0">
                <a:solidFill>
                  <a:srgbClr val="0563C1"/>
                </a:solidFill>
              </a:rPr>
              <a:t>/</a:t>
            </a:r>
            <a:r>
              <a:rPr lang="de-DE" dirty="0" err="1">
                <a:solidFill>
                  <a:srgbClr val="0563C1"/>
                </a:solidFill>
              </a:rPr>
              <a:t>sta</a:t>
            </a:r>
            <a:r>
              <a:rPr lang="de-DE" dirty="0">
                <a:solidFill>
                  <a:srgbClr val="0563C1"/>
                </a:solidFill>
              </a:rPr>
              <a:t>/fachpruefungsordnung-volkswirtschaftslehre-bachelor-1-fach.pdf</a:t>
            </a:r>
          </a:p>
          <a:p>
            <a:endParaRPr lang="de-DE" dirty="0">
              <a:solidFill>
                <a:srgbClr val="0563C1"/>
              </a:solidFill>
            </a:endParaRPr>
          </a:p>
          <a:p>
            <a:r>
              <a:rPr lang="de-DE" sz="2400" dirty="0"/>
              <a:t>Prüfungsordnung: </a:t>
            </a:r>
            <a:r>
              <a:rPr lang="de-DE" sz="2400" b="1" dirty="0"/>
              <a:t>Was ist das?</a:t>
            </a:r>
          </a:p>
          <a:p>
            <a:r>
              <a:rPr lang="de-DE" dirty="0"/>
              <a:t>-Alle Formalien rund um das Studium, dessen Anrechenbarkeit, Prüfungsfristen, An-/Abmeldungen, Prüfungsabnahme/-organisation, Prüfungsformen, Ansprechpartnern, </a:t>
            </a:r>
            <a:r>
              <a:rPr lang="de-DE" dirty="0" err="1"/>
              <a:t>Creditvergabe</a:t>
            </a:r>
            <a:r>
              <a:rPr lang="de-DE" dirty="0"/>
              <a:t>, Modularisierung, Studienkonzept</a:t>
            </a:r>
          </a:p>
          <a:p>
            <a:r>
              <a:rPr lang="de-DE" b="1" dirty="0"/>
              <a:t>-&gt; Alle Pflichtmodule die im Kernstudium absolviert werden müssen aufgelistet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E34EB4-01D9-40F6-54B9-CCC5633A2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595" y="596790"/>
            <a:ext cx="4189505" cy="60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37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0"/>
            <a:ext cx="10282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0" y="0"/>
            <a:ext cx="3605049" cy="6858000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0" y="2579915"/>
            <a:ext cx="3605049" cy="1262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Studienauswahl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BE8D8ED-B91F-4D80-83AB-25DFDD737C92}"/>
              </a:ext>
            </a:extLst>
          </p:cNvPr>
          <p:cNvSpPr txBox="1"/>
          <p:nvPr/>
        </p:nvSpPr>
        <p:spPr>
          <a:xfrm>
            <a:off x="3605049" y="6642556"/>
            <a:ext cx="84495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/>
              <a:t>Bildquelle: </a:t>
            </a:r>
          </a:p>
          <a:p>
            <a:r>
              <a:rPr lang="de-DE" sz="400" dirty="0"/>
              <a:t>https://</a:t>
            </a:r>
            <a:r>
              <a:rPr lang="de-DE" sz="400" dirty="0" err="1"/>
              <a:t>www.google.com</a:t>
            </a:r>
            <a:r>
              <a:rPr lang="de-DE" sz="400" dirty="0"/>
              <a:t>/</a:t>
            </a:r>
            <a:r>
              <a:rPr lang="de-DE" sz="400" dirty="0" err="1"/>
              <a:t>url?sa</a:t>
            </a:r>
            <a:r>
              <a:rPr lang="de-DE" sz="400" dirty="0"/>
              <a:t>=</a:t>
            </a:r>
            <a:r>
              <a:rPr lang="de-DE" sz="400" dirty="0" err="1"/>
              <a:t>i&amp;url</a:t>
            </a:r>
            <a:r>
              <a:rPr lang="de-DE" sz="400" dirty="0"/>
              <a:t>=https%3A%2F%2Fme2be.de%2Fhochschulen%2Fcau-christian-albrechts-universitaet-zu-kiel%2F&amp;psig=AOvVaw3pyzL9cEIYeIjpIqHRPR5F&amp;ust=1667135603618000&amp;source=</a:t>
            </a:r>
            <a:r>
              <a:rPr lang="de-DE" sz="400" dirty="0" err="1"/>
              <a:t>images&amp;cd</a:t>
            </a:r>
            <a:r>
              <a:rPr lang="de-DE" sz="400" dirty="0"/>
              <a:t>=</a:t>
            </a:r>
            <a:r>
              <a:rPr lang="de-DE" sz="400" dirty="0" err="1"/>
              <a:t>vfe&amp;ved</a:t>
            </a:r>
            <a:r>
              <a:rPr lang="de-DE" sz="400" dirty="0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1660090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35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848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Den richtigen Studiengang finden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1CF77E6-C2FE-8783-E102-D836738A6FB1}"/>
              </a:ext>
            </a:extLst>
          </p:cNvPr>
          <p:cNvSpPr txBox="1"/>
          <p:nvPr/>
        </p:nvSpPr>
        <p:spPr>
          <a:xfrm>
            <a:off x="239484" y="1390725"/>
            <a:ext cx="479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Alternativansatz:</a:t>
            </a:r>
          </a:p>
        </p:txBody>
      </p:sp>
      <p:sp>
        <p:nvSpPr>
          <p:cNvPr id="39" name="Pfeil nach rechts 38">
            <a:extLst>
              <a:ext uri="{FF2B5EF4-FFF2-40B4-BE49-F238E27FC236}">
                <a16:creationId xmlns:a16="http://schemas.microsoft.com/office/drawing/2014/main" id="{B2822DED-C7B1-72FA-CD26-619DE9701A1C}"/>
              </a:ext>
            </a:extLst>
          </p:cNvPr>
          <p:cNvSpPr/>
          <p:nvPr/>
        </p:nvSpPr>
        <p:spPr>
          <a:xfrm rot="16200000">
            <a:off x="1754327" y="5423953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539E0EC6-E445-A1AD-6332-8E117FAFD67D}"/>
              </a:ext>
            </a:extLst>
          </p:cNvPr>
          <p:cNvSpPr/>
          <p:nvPr/>
        </p:nvSpPr>
        <p:spPr>
          <a:xfrm>
            <a:off x="788081" y="240086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Gespräche und Austausch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A3353E2D-4CE0-CC15-EE2A-784213FBDD8B}"/>
              </a:ext>
            </a:extLst>
          </p:cNvPr>
          <p:cNvSpPr/>
          <p:nvPr/>
        </p:nvSpPr>
        <p:spPr>
          <a:xfrm>
            <a:off x="3479621" y="240086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Jobmöglichkeiten und Arbeitsalltag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5F1D9D9C-65AB-7D3D-E63D-84071010E894}"/>
              </a:ext>
            </a:extLst>
          </p:cNvPr>
          <p:cNvSpPr/>
          <p:nvPr/>
        </p:nvSpPr>
        <p:spPr>
          <a:xfrm>
            <a:off x="3100098" y="2371988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4F10606-14E2-2225-3FFA-4549A494F79B}"/>
              </a:ext>
            </a:extLst>
          </p:cNvPr>
          <p:cNvSpPr/>
          <p:nvPr/>
        </p:nvSpPr>
        <p:spPr>
          <a:xfrm>
            <a:off x="6149418" y="2400860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Orientierung und Auswahl</a:t>
            </a:r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19A96FE3-A63C-FBBA-737F-11AAEF6E27F0}"/>
              </a:ext>
            </a:extLst>
          </p:cNvPr>
          <p:cNvSpPr/>
          <p:nvPr/>
        </p:nvSpPr>
        <p:spPr>
          <a:xfrm>
            <a:off x="5780578" y="2371988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152F7D61-9CB9-3D08-8157-7132FB81A3F3}"/>
              </a:ext>
            </a:extLst>
          </p:cNvPr>
          <p:cNvSpPr/>
          <p:nvPr/>
        </p:nvSpPr>
        <p:spPr>
          <a:xfrm>
            <a:off x="8490015" y="2353749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54C97C13-7325-16E7-F290-36E80E934CE1}"/>
              </a:ext>
            </a:extLst>
          </p:cNvPr>
          <p:cNvSpPr/>
          <p:nvPr/>
        </p:nvSpPr>
        <p:spPr>
          <a:xfrm>
            <a:off x="788081" y="3741638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Tiefere Einblicke und Verdichtung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5D61D8BA-E69F-2E05-6D1B-0FBD1CE6FCE5}"/>
              </a:ext>
            </a:extLst>
          </p:cNvPr>
          <p:cNvGrpSpPr/>
          <p:nvPr/>
        </p:nvGrpSpPr>
        <p:grpSpPr>
          <a:xfrm>
            <a:off x="1751877" y="2755024"/>
            <a:ext cx="8403931" cy="939573"/>
            <a:chOff x="1751877" y="3499743"/>
            <a:chExt cx="8403931" cy="939573"/>
          </a:xfrm>
        </p:grpSpPr>
        <p:sp>
          <p:nvSpPr>
            <p:cNvPr id="41" name="Rechteckiger Pfeil 40">
              <a:extLst>
                <a:ext uri="{FF2B5EF4-FFF2-40B4-BE49-F238E27FC236}">
                  <a16:creationId xmlns:a16="http://schemas.microsoft.com/office/drawing/2014/main" id="{6D4E3FE1-05E4-E0A2-E4B4-FE3E4C9FA9F0}"/>
                </a:ext>
              </a:extLst>
            </p:cNvPr>
            <p:cNvSpPr/>
            <p:nvPr/>
          </p:nvSpPr>
          <p:spPr>
            <a:xfrm rot="10800000">
              <a:off x="5363851" y="3499743"/>
              <a:ext cx="4791957" cy="535217"/>
            </a:xfrm>
            <a:prstGeom prst="bentArrow">
              <a:avLst>
                <a:gd name="adj1" fmla="val 25000"/>
                <a:gd name="adj2" fmla="val 12710"/>
                <a:gd name="adj3" fmla="val 25000"/>
                <a:gd name="adj4" fmla="val 4375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2" name="Rechteckiger Pfeil 41">
              <a:extLst>
                <a:ext uri="{FF2B5EF4-FFF2-40B4-BE49-F238E27FC236}">
                  <a16:creationId xmlns:a16="http://schemas.microsoft.com/office/drawing/2014/main" id="{8FBFBCCF-CA51-EA9E-8BD0-77032A79FEBF}"/>
                </a:ext>
              </a:extLst>
            </p:cNvPr>
            <p:cNvSpPr/>
            <p:nvPr/>
          </p:nvSpPr>
          <p:spPr>
            <a:xfrm rot="5400000" flipV="1">
              <a:off x="3433980" y="2217213"/>
              <a:ext cx="540000" cy="3904205"/>
            </a:xfrm>
            <a:prstGeom prst="ben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E0CD19F5-93A5-5446-4C22-49A876D0F5CA}"/>
              </a:ext>
            </a:extLst>
          </p:cNvPr>
          <p:cNvSpPr/>
          <p:nvPr/>
        </p:nvSpPr>
        <p:spPr>
          <a:xfrm>
            <a:off x="8898118" y="2400860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Studienauswahl</a:t>
            </a:r>
          </a:p>
        </p:txBody>
      </p:sp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9B42B51B-6E6D-F915-6B49-9549ED12DDE7}"/>
              </a:ext>
            </a:extLst>
          </p:cNvPr>
          <p:cNvSpPr/>
          <p:nvPr/>
        </p:nvSpPr>
        <p:spPr>
          <a:xfrm>
            <a:off x="788081" y="597045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Gespräche und Austausch</a:t>
            </a:r>
          </a:p>
        </p:txBody>
      </p:sp>
      <p:sp>
        <p:nvSpPr>
          <p:cNvPr id="44" name="Abgerundetes Rechteck 43">
            <a:extLst>
              <a:ext uri="{FF2B5EF4-FFF2-40B4-BE49-F238E27FC236}">
                <a16:creationId xmlns:a16="http://schemas.microsoft.com/office/drawing/2014/main" id="{D14844AF-389C-1832-4D8E-5287E34DF83E}"/>
              </a:ext>
            </a:extLst>
          </p:cNvPr>
          <p:cNvSpPr/>
          <p:nvPr/>
        </p:nvSpPr>
        <p:spPr>
          <a:xfrm>
            <a:off x="788081" y="4923861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Jobmöglichkeiten und Arbeitsalltag</a:t>
            </a:r>
          </a:p>
        </p:txBody>
      </p:sp>
      <p:sp>
        <p:nvSpPr>
          <p:cNvPr id="45" name="Pfeil nach rechts 44">
            <a:extLst>
              <a:ext uri="{FF2B5EF4-FFF2-40B4-BE49-F238E27FC236}">
                <a16:creationId xmlns:a16="http://schemas.microsoft.com/office/drawing/2014/main" id="{BB453506-5ADB-D325-7CB2-15FFD354D90E}"/>
              </a:ext>
            </a:extLst>
          </p:cNvPr>
          <p:cNvSpPr/>
          <p:nvPr/>
        </p:nvSpPr>
        <p:spPr>
          <a:xfrm rot="16200000">
            <a:off x="1715647" y="4303715"/>
            <a:ext cx="407298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Abgerundetes Rechteck 45">
            <a:extLst>
              <a:ext uri="{FF2B5EF4-FFF2-40B4-BE49-F238E27FC236}">
                <a16:creationId xmlns:a16="http://schemas.microsoft.com/office/drawing/2014/main" id="{719C2608-8438-B116-A017-718F2F82BA7C}"/>
              </a:ext>
            </a:extLst>
          </p:cNvPr>
          <p:cNvSpPr/>
          <p:nvPr/>
        </p:nvSpPr>
        <p:spPr>
          <a:xfrm>
            <a:off x="3479622" y="3779345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Motivation und Freude</a:t>
            </a:r>
          </a:p>
        </p:txBody>
      </p:sp>
      <p:sp>
        <p:nvSpPr>
          <p:cNvPr id="47" name="Pfeil nach rechts 46">
            <a:extLst>
              <a:ext uri="{FF2B5EF4-FFF2-40B4-BE49-F238E27FC236}">
                <a16:creationId xmlns:a16="http://schemas.microsoft.com/office/drawing/2014/main" id="{42780CDB-C0D0-5B99-DC3C-75CF4711FC36}"/>
              </a:ext>
            </a:extLst>
          </p:cNvPr>
          <p:cNvSpPr/>
          <p:nvPr/>
        </p:nvSpPr>
        <p:spPr>
          <a:xfrm>
            <a:off x="3100098" y="3735535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F2AE79D9-FB44-D363-AD46-CCA8AAC9D0F6}"/>
              </a:ext>
            </a:extLst>
          </p:cNvPr>
          <p:cNvSpPr/>
          <p:nvPr/>
        </p:nvSpPr>
        <p:spPr>
          <a:xfrm>
            <a:off x="9704109" y="3827281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Studienerfolg</a:t>
            </a:r>
          </a:p>
        </p:txBody>
      </p:sp>
      <p:sp>
        <p:nvSpPr>
          <p:cNvPr id="49" name="Abgerundetes Rechteck 48">
            <a:extLst>
              <a:ext uri="{FF2B5EF4-FFF2-40B4-BE49-F238E27FC236}">
                <a16:creationId xmlns:a16="http://schemas.microsoft.com/office/drawing/2014/main" id="{431F3E1B-8F2E-717E-D33E-6BB8C1AE6CD2}"/>
              </a:ext>
            </a:extLst>
          </p:cNvPr>
          <p:cNvSpPr/>
          <p:nvPr/>
        </p:nvSpPr>
        <p:spPr>
          <a:xfrm>
            <a:off x="6153329" y="3827282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Gute Leistungen</a:t>
            </a:r>
          </a:p>
        </p:txBody>
      </p:sp>
      <p:sp>
        <p:nvSpPr>
          <p:cNvPr id="50" name="Pfeil nach rechts 49">
            <a:extLst>
              <a:ext uri="{FF2B5EF4-FFF2-40B4-BE49-F238E27FC236}">
                <a16:creationId xmlns:a16="http://schemas.microsoft.com/office/drawing/2014/main" id="{7D907D93-7E24-8A74-ACC8-E9C00AC4CB64}"/>
              </a:ext>
            </a:extLst>
          </p:cNvPr>
          <p:cNvSpPr/>
          <p:nvPr/>
        </p:nvSpPr>
        <p:spPr>
          <a:xfrm>
            <a:off x="5780578" y="3783473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Pfeil nach rechts 50">
            <a:extLst>
              <a:ext uri="{FF2B5EF4-FFF2-40B4-BE49-F238E27FC236}">
                <a16:creationId xmlns:a16="http://schemas.microsoft.com/office/drawing/2014/main" id="{680F9879-8B02-A079-F7A9-83064ED3ADE1}"/>
              </a:ext>
            </a:extLst>
          </p:cNvPr>
          <p:cNvSpPr/>
          <p:nvPr/>
        </p:nvSpPr>
        <p:spPr>
          <a:xfrm>
            <a:off x="8490015" y="3780170"/>
            <a:ext cx="1134752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Nach unten gekrümmter Pfeil 51">
            <a:extLst>
              <a:ext uri="{FF2B5EF4-FFF2-40B4-BE49-F238E27FC236}">
                <a16:creationId xmlns:a16="http://schemas.microsoft.com/office/drawing/2014/main" id="{3F438581-7FCD-2904-B87D-B3AA9E329A4A}"/>
              </a:ext>
            </a:extLst>
          </p:cNvPr>
          <p:cNvSpPr/>
          <p:nvPr/>
        </p:nvSpPr>
        <p:spPr>
          <a:xfrm rot="10800000">
            <a:off x="2143169" y="4481078"/>
            <a:ext cx="5616660" cy="791851"/>
          </a:xfrm>
          <a:prstGeom prst="curved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FCC7F7A-BE95-47B0-9333-7ADF9826295F}"/>
              </a:ext>
            </a:extLst>
          </p:cNvPr>
          <p:cNvGrpSpPr/>
          <p:nvPr/>
        </p:nvGrpSpPr>
        <p:grpSpPr>
          <a:xfrm>
            <a:off x="8670560" y="1644047"/>
            <a:ext cx="3760923" cy="2125311"/>
            <a:chOff x="3293714" y="1705408"/>
            <a:chExt cx="3760923" cy="2125311"/>
          </a:xfrm>
        </p:grpSpPr>
        <p:sp>
          <p:nvSpPr>
            <p:cNvPr id="10" name="Ring 9">
              <a:extLst>
                <a:ext uri="{FF2B5EF4-FFF2-40B4-BE49-F238E27FC236}">
                  <a16:creationId xmlns:a16="http://schemas.microsoft.com/office/drawing/2014/main" id="{F605906F-DD35-6FD0-4318-EB50B706FE13}"/>
                </a:ext>
              </a:extLst>
            </p:cNvPr>
            <p:cNvSpPr/>
            <p:nvPr/>
          </p:nvSpPr>
          <p:spPr>
            <a:xfrm rot="1340452">
              <a:off x="3293714" y="1705408"/>
              <a:ext cx="2703146" cy="2003869"/>
            </a:xfrm>
            <a:prstGeom prst="donut">
              <a:avLst>
                <a:gd name="adj" fmla="val 10807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F308E303-8C12-A7C8-4810-72A2E2DE8851}"/>
                </a:ext>
              </a:extLst>
            </p:cNvPr>
            <p:cNvSpPr/>
            <p:nvPr/>
          </p:nvSpPr>
          <p:spPr>
            <a:xfrm rot="1520419">
              <a:off x="5778289" y="3205061"/>
              <a:ext cx="405353" cy="27337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BF55ED5-3CFA-1B96-C30F-EB0B18FBC919}"/>
                </a:ext>
              </a:extLst>
            </p:cNvPr>
            <p:cNvSpPr/>
            <p:nvPr/>
          </p:nvSpPr>
          <p:spPr>
            <a:xfrm rot="1520419">
              <a:off x="5955865" y="3352424"/>
              <a:ext cx="1098772" cy="47829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09F356FE-E107-6579-9684-AEF06CF1041B}"/>
              </a:ext>
            </a:extLst>
          </p:cNvPr>
          <p:cNvSpPr/>
          <p:nvPr/>
        </p:nvSpPr>
        <p:spPr>
          <a:xfrm>
            <a:off x="9704109" y="5364737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Traumjob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629E6EC-E0A6-551D-352B-816FF6D8E6D3}"/>
              </a:ext>
            </a:extLst>
          </p:cNvPr>
          <p:cNvCxnSpPr>
            <a:endCxn id="8" idx="0"/>
          </p:cNvCxnSpPr>
          <p:nvPr/>
        </p:nvCxnSpPr>
        <p:spPr>
          <a:xfrm>
            <a:off x="10835326" y="4430596"/>
            <a:ext cx="0" cy="934141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1E3862B0-01FD-40EB-0CC5-E173E918FFDB}"/>
              </a:ext>
            </a:extLst>
          </p:cNvPr>
          <p:cNvSpPr/>
          <p:nvPr/>
        </p:nvSpPr>
        <p:spPr>
          <a:xfrm>
            <a:off x="5145044" y="533980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Praktika</a:t>
            </a:r>
          </a:p>
        </p:txBody>
      </p:sp>
    </p:spTree>
    <p:extLst>
      <p:ext uri="{BB962C8B-B14F-4D97-AF65-F5344CB8AC3E}">
        <p14:creationId xmlns:p14="http://schemas.microsoft.com/office/powerpoint/2010/main" val="3685739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36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9837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Studienauswahl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0348D44-1997-8CA9-0446-C0DE0D30C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630" y="1324328"/>
            <a:ext cx="3727817" cy="529446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1952EA4-DB12-C0CD-327E-A614A8D7E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8965" y="1324328"/>
            <a:ext cx="2961187" cy="5295600"/>
          </a:xfrm>
          <a:prstGeom prst="rect">
            <a:avLst/>
          </a:prstGeom>
        </p:spPr>
      </p:pic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7E6681EE-AB74-45A2-5E25-9D3B30452537}"/>
              </a:ext>
            </a:extLst>
          </p:cNvPr>
          <p:cNvSpPr/>
          <p:nvPr/>
        </p:nvSpPr>
        <p:spPr>
          <a:xfrm>
            <a:off x="239486" y="3096938"/>
            <a:ext cx="1624555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B. Sc. BWL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B6F23AA7-5C8C-9FB3-2DB1-453628CB5E2E}"/>
              </a:ext>
            </a:extLst>
          </p:cNvPr>
          <p:cNvSpPr/>
          <p:nvPr/>
        </p:nvSpPr>
        <p:spPr>
          <a:xfrm>
            <a:off x="5215076" y="3096937"/>
            <a:ext cx="1624555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B. Sc. VWL</a:t>
            </a:r>
          </a:p>
        </p:txBody>
      </p:sp>
      <p:sp>
        <p:nvSpPr>
          <p:cNvPr id="10" name="L-Form 9">
            <a:extLst>
              <a:ext uri="{FF2B5EF4-FFF2-40B4-BE49-F238E27FC236}">
                <a16:creationId xmlns:a16="http://schemas.microsoft.com/office/drawing/2014/main" id="{DF5F6A2B-C1C2-1E61-4B0D-37CE11C8A0F3}"/>
              </a:ext>
            </a:extLst>
          </p:cNvPr>
          <p:cNvSpPr/>
          <p:nvPr/>
        </p:nvSpPr>
        <p:spPr>
          <a:xfrm rot="18934037">
            <a:off x="1474502" y="2493040"/>
            <a:ext cx="1168923" cy="622169"/>
          </a:xfrm>
          <a:prstGeom prst="corne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L-Form 12">
            <a:extLst>
              <a:ext uri="{FF2B5EF4-FFF2-40B4-BE49-F238E27FC236}">
                <a16:creationId xmlns:a16="http://schemas.microsoft.com/office/drawing/2014/main" id="{7ED98395-2E39-BEE7-A20C-0CCEE633B2F2}"/>
              </a:ext>
            </a:extLst>
          </p:cNvPr>
          <p:cNvSpPr/>
          <p:nvPr/>
        </p:nvSpPr>
        <p:spPr>
          <a:xfrm rot="18934037">
            <a:off x="6432316" y="2598329"/>
            <a:ext cx="1168923" cy="622169"/>
          </a:xfrm>
          <a:prstGeom prst="corne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3215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0"/>
            <a:ext cx="10282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0" y="0"/>
            <a:ext cx="3605049" cy="6858000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0" y="2579915"/>
            <a:ext cx="3605049" cy="1262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Studieren – Wie ist das eigentlich wirklich?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365D88D-A8B7-9947-455F-3AD4DD435508}"/>
              </a:ext>
            </a:extLst>
          </p:cNvPr>
          <p:cNvSpPr txBox="1"/>
          <p:nvPr/>
        </p:nvSpPr>
        <p:spPr>
          <a:xfrm>
            <a:off x="3605049" y="6642556"/>
            <a:ext cx="84495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/>
              <a:t>Bildquelle: </a:t>
            </a:r>
          </a:p>
          <a:p>
            <a:r>
              <a:rPr lang="de-DE" sz="400" dirty="0"/>
              <a:t>https://</a:t>
            </a:r>
            <a:r>
              <a:rPr lang="de-DE" sz="400" dirty="0" err="1"/>
              <a:t>www.google.com</a:t>
            </a:r>
            <a:r>
              <a:rPr lang="de-DE" sz="400" dirty="0"/>
              <a:t>/</a:t>
            </a:r>
            <a:r>
              <a:rPr lang="de-DE" sz="400" dirty="0" err="1"/>
              <a:t>url?sa</a:t>
            </a:r>
            <a:r>
              <a:rPr lang="de-DE" sz="400" dirty="0"/>
              <a:t>=</a:t>
            </a:r>
            <a:r>
              <a:rPr lang="de-DE" sz="400" dirty="0" err="1"/>
              <a:t>i&amp;url</a:t>
            </a:r>
            <a:r>
              <a:rPr lang="de-DE" sz="400" dirty="0"/>
              <a:t>=https%3A%2F%2Fme2be.de%2Fhochschulen%2Fcau-christian-albrechts-universitaet-zu-kiel%2F&amp;psig=AOvVaw3pyzL9cEIYeIjpIqHRPR5F&amp;ust=1667135603618000&amp;source=</a:t>
            </a:r>
            <a:r>
              <a:rPr lang="de-DE" sz="400" dirty="0" err="1"/>
              <a:t>images&amp;cd</a:t>
            </a:r>
            <a:r>
              <a:rPr lang="de-DE" sz="400" dirty="0"/>
              <a:t>=</a:t>
            </a:r>
            <a:r>
              <a:rPr lang="de-DE" sz="400" dirty="0" err="1"/>
              <a:t>vfe&amp;ved</a:t>
            </a:r>
            <a:r>
              <a:rPr lang="de-DE" sz="400" dirty="0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4028367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38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848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Den richtigen Studiengang finden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1CF77E6-C2FE-8783-E102-D836738A6FB1}"/>
              </a:ext>
            </a:extLst>
          </p:cNvPr>
          <p:cNvSpPr txBox="1"/>
          <p:nvPr/>
        </p:nvSpPr>
        <p:spPr>
          <a:xfrm>
            <a:off x="239484" y="1390725"/>
            <a:ext cx="479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Alternativansatz:</a:t>
            </a:r>
          </a:p>
        </p:txBody>
      </p:sp>
      <p:sp>
        <p:nvSpPr>
          <p:cNvPr id="39" name="Pfeil nach rechts 38">
            <a:extLst>
              <a:ext uri="{FF2B5EF4-FFF2-40B4-BE49-F238E27FC236}">
                <a16:creationId xmlns:a16="http://schemas.microsoft.com/office/drawing/2014/main" id="{B2822DED-C7B1-72FA-CD26-619DE9701A1C}"/>
              </a:ext>
            </a:extLst>
          </p:cNvPr>
          <p:cNvSpPr/>
          <p:nvPr/>
        </p:nvSpPr>
        <p:spPr>
          <a:xfrm rot="16200000">
            <a:off x="1754327" y="5423953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539E0EC6-E445-A1AD-6332-8E117FAFD67D}"/>
              </a:ext>
            </a:extLst>
          </p:cNvPr>
          <p:cNvSpPr/>
          <p:nvPr/>
        </p:nvSpPr>
        <p:spPr>
          <a:xfrm>
            <a:off x="788081" y="240086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Gespräche und Austausch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A3353E2D-4CE0-CC15-EE2A-784213FBDD8B}"/>
              </a:ext>
            </a:extLst>
          </p:cNvPr>
          <p:cNvSpPr/>
          <p:nvPr/>
        </p:nvSpPr>
        <p:spPr>
          <a:xfrm>
            <a:off x="3479621" y="240086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Jobmöglichkeiten und Arbeitsalltag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5F1D9D9C-65AB-7D3D-E63D-84071010E894}"/>
              </a:ext>
            </a:extLst>
          </p:cNvPr>
          <p:cNvSpPr/>
          <p:nvPr/>
        </p:nvSpPr>
        <p:spPr>
          <a:xfrm>
            <a:off x="3100098" y="2371988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4F10606-14E2-2225-3FFA-4549A494F79B}"/>
              </a:ext>
            </a:extLst>
          </p:cNvPr>
          <p:cNvSpPr/>
          <p:nvPr/>
        </p:nvSpPr>
        <p:spPr>
          <a:xfrm>
            <a:off x="6149418" y="2400860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Orientierung und Auswahl</a:t>
            </a:r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19A96FE3-A63C-FBBA-737F-11AAEF6E27F0}"/>
              </a:ext>
            </a:extLst>
          </p:cNvPr>
          <p:cNvSpPr/>
          <p:nvPr/>
        </p:nvSpPr>
        <p:spPr>
          <a:xfrm>
            <a:off x="5780578" y="2371988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152F7D61-9CB9-3D08-8157-7132FB81A3F3}"/>
              </a:ext>
            </a:extLst>
          </p:cNvPr>
          <p:cNvSpPr/>
          <p:nvPr/>
        </p:nvSpPr>
        <p:spPr>
          <a:xfrm>
            <a:off x="8490015" y="2353749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54C97C13-7325-16E7-F290-36E80E934CE1}"/>
              </a:ext>
            </a:extLst>
          </p:cNvPr>
          <p:cNvSpPr/>
          <p:nvPr/>
        </p:nvSpPr>
        <p:spPr>
          <a:xfrm>
            <a:off x="788081" y="3741638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Tiefere Einblicke und Verdichtung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5D61D8BA-E69F-2E05-6D1B-0FBD1CE6FCE5}"/>
              </a:ext>
            </a:extLst>
          </p:cNvPr>
          <p:cNvGrpSpPr/>
          <p:nvPr/>
        </p:nvGrpSpPr>
        <p:grpSpPr>
          <a:xfrm>
            <a:off x="1751877" y="2755024"/>
            <a:ext cx="8403931" cy="939573"/>
            <a:chOff x="1751877" y="3499743"/>
            <a:chExt cx="8403931" cy="939573"/>
          </a:xfrm>
        </p:grpSpPr>
        <p:sp>
          <p:nvSpPr>
            <p:cNvPr id="41" name="Rechteckiger Pfeil 40">
              <a:extLst>
                <a:ext uri="{FF2B5EF4-FFF2-40B4-BE49-F238E27FC236}">
                  <a16:creationId xmlns:a16="http://schemas.microsoft.com/office/drawing/2014/main" id="{6D4E3FE1-05E4-E0A2-E4B4-FE3E4C9FA9F0}"/>
                </a:ext>
              </a:extLst>
            </p:cNvPr>
            <p:cNvSpPr/>
            <p:nvPr/>
          </p:nvSpPr>
          <p:spPr>
            <a:xfrm rot="10800000">
              <a:off x="5363851" y="3499743"/>
              <a:ext cx="4791957" cy="535217"/>
            </a:xfrm>
            <a:prstGeom prst="bentArrow">
              <a:avLst>
                <a:gd name="adj1" fmla="val 25000"/>
                <a:gd name="adj2" fmla="val 12710"/>
                <a:gd name="adj3" fmla="val 25000"/>
                <a:gd name="adj4" fmla="val 4375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2" name="Rechteckiger Pfeil 41">
              <a:extLst>
                <a:ext uri="{FF2B5EF4-FFF2-40B4-BE49-F238E27FC236}">
                  <a16:creationId xmlns:a16="http://schemas.microsoft.com/office/drawing/2014/main" id="{8FBFBCCF-CA51-EA9E-8BD0-77032A79FEBF}"/>
                </a:ext>
              </a:extLst>
            </p:cNvPr>
            <p:cNvSpPr/>
            <p:nvPr/>
          </p:nvSpPr>
          <p:spPr>
            <a:xfrm rot="5400000" flipV="1">
              <a:off x="3433980" y="2217213"/>
              <a:ext cx="540000" cy="3904205"/>
            </a:xfrm>
            <a:prstGeom prst="ben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E0CD19F5-93A5-5446-4C22-49A876D0F5CA}"/>
              </a:ext>
            </a:extLst>
          </p:cNvPr>
          <p:cNvSpPr/>
          <p:nvPr/>
        </p:nvSpPr>
        <p:spPr>
          <a:xfrm>
            <a:off x="8898118" y="2400860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Studienauswahl</a:t>
            </a:r>
          </a:p>
        </p:txBody>
      </p:sp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9B42B51B-6E6D-F915-6B49-9549ED12DDE7}"/>
              </a:ext>
            </a:extLst>
          </p:cNvPr>
          <p:cNvSpPr/>
          <p:nvPr/>
        </p:nvSpPr>
        <p:spPr>
          <a:xfrm>
            <a:off x="788081" y="597045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Gespräche und Austausch</a:t>
            </a:r>
          </a:p>
        </p:txBody>
      </p:sp>
      <p:sp>
        <p:nvSpPr>
          <p:cNvPr id="44" name="Abgerundetes Rechteck 43">
            <a:extLst>
              <a:ext uri="{FF2B5EF4-FFF2-40B4-BE49-F238E27FC236}">
                <a16:creationId xmlns:a16="http://schemas.microsoft.com/office/drawing/2014/main" id="{D14844AF-389C-1832-4D8E-5287E34DF83E}"/>
              </a:ext>
            </a:extLst>
          </p:cNvPr>
          <p:cNvSpPr/>
          <p:nvPr/>
        </p:nvSpPr>
        <p:spPr>
          <a:xfrm>
            <a:off x="788081" y="4923861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Jobmöglichkeiten und Arbeitsalltag</a:t>
            </a:r>
          </a:p>
        </p:txBody>
      </p:sp>
      <p:sp>
        <p:nvSpPr>
          <p:cNvPr id="45" name="Pfeil nach rechts 44">
            <a:extLst>
              <a:ext uri="{FF2B5EF4-FFF2-40B4-BE49-F238E27FC236}">
                <a16:creationId xmlns:a16="http://schemas.microsoft.com/office/drawing/2014/main" id="{BB453506-5ADB-D325-7CB2-15FFD354D90E}"/>
              </a:ext>
            </a:extLst>
          </p:cNvPr>
          <p:cNvSpPr/>
          <p:nvPr/>
        </p:nvSpPr>
        <p:spPr>
          <a:xfrm rot="16200000">
            <a:off x="1715647" y="4303715"/>
            <a:ext cx="407298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Abgerundetes Rechteck 45">
            <a:extLst>
              <a:ext uri="{FF2B5EF4-FFF2-40B4-BE49-F238E27FC236}">
                <a16:creationId xmlns:a16="http://schemas.microsoft.com/office/drawing/2014/main" id="{719C2608-8438-B116-A017-718F2F82BA7C}"/>
              </a:ext>
            </a:extLst>
          </p:cNvPr>
          <p:cNvSpPr/>
          <p:nvPr/>
        </p:nvSpPr>
        <p:spPr>
          <a:xfrm>
            <a:off x="3479622" y="3779345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Motivation und Freude</a:t>
            </a:r>
          </a:p>
        </p:txBody>
      </p:sp>
      <p:sp>
        <p:nvSpPr>
          <p:cNvPr id="47" name="Pfeil nach rechts 46">
            <a:extLst>
              <a:ext uri="{FF2B5EF4-FFF2-40B4-BE49-F238E27FC236}">
                <a16:creationId xmlns:a16="http://schemas.microsoft.com/office/drawing/2014/main" id="{42780CDB-C0D0-5B99-DC3C-75CF4711FC36}"/>
              </a:ext>
            </a:extLst>
          </p:cNvPr>
          <p:cNvSpPr/>
          <p:nvPr/>
        </p:nvSpPr>
        <p:spPr>
          <a:xfrm>
            <a:off x="3100098" y="3735535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F2AE79D9-FB44-D363-AD46-CCA8AAC9D0F6}"/>
              </a:ext>
            </a:extLst>
          </p:cNvPr>
          <p:cNvSpPr/>
          <p:nvPr/>
        </p:nvSpPr>
        <p:spPr>
          <a:xfrm>
            <a:off x="9704109" y="3827281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Studienerfolg</a:t>
            </a:r>
          </a:p>
        </p:txBody>
      </p:sp>
      <p:sp>
        <p:nvSpPr>
          <p:cNvPr id="49" name="Abgerundetes Rechteck 48">
            <a:extLst>
              <a:ext uri="{FF2B5EF4-FFF2-40B4-BE49-F238E27FC236}">
                <a16:creationId xmlns:a16="http://schemas.microsoft.com/office/drawing/2014/main" id="{431F3E1B-8F2E-717E-D33E-6BB8C1AE6CD2}"/>
              </a:ext>
            </a:extLst>
          </p:cNvPr>
          <p:cNvSpPr/>
          <p:nvPr/>
        </p:nvSpPr>
        <p:spPr>
          <a:xfrm>
            <a:off x="6153329" y="3827282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Gute Leistungen</a:t>
            </a:r>
          </a:p>
        </p:txBody>
      </p:sp>
      <p:sp>
        <p:nvSpPr>
          <p:cNvPr id="50" name="Pfeil nach rechts 49">
            <a:extLst>
              <a:ext uri="{FF2B5EF4-FFF2-40B4-BE49-F238E27FC236}">
                <a16:creationId xmlns:a16="http://schemas.microsoft.com/office/drawing/2014/main" id="{7D907D93-7E24-8A74-ACC8-E9C00AC4CB64}"/>
              </a:ext>
            </a:extLst>
          </p:cNvPr>
          <p:cNvSpPr/>
          <p:nvPr/>
        </p:nvSpPr>
        <p:spPr>
          <a:xfrm>
            <a:off x="5780578" y="3783473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Pfeil nach rechts 50">
            <a:extLst>
              <a:ext uri="{FF2B5EF4-FFF2-40B4-BE49-F238E27FC236}">
                <a16:creationId xmlns:a16="http://schemas.microsoft.com/office/drawing/2014/main" id="{680F9879-8B02-A079-F7A9-83064ED3ADE1}"/>
              </a:ext>
            </a:extLst>
          </p:cNvPr>
          <p:cNvSpPr/>
          <p:nvPr/>
        </p:nvSpPr>
        <p:spPr>
          <a:xfrm>
            <a:off x="8490015" y="3780170"/>
            <a:ext cx="1134752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Nach unten gekrümmter Pfeil 51">
            <a:extLst>
              <a:ext uri="{FF2B5EF4-FFF2-40B4-BE49-F238E27FC236}">
                <a16:creationId xmlns:a16="http://schemas.microsoft.com/office/drawing/2014/main" id="{3F438581-7FCD-2904-B87D-B3AA9E329A4A}"/>
              </a:ext>
            </a:extLst>
          </p:cNvPr>
          <p:cNvSpPr/>
          <p:nvPr/>
        </p:nvSpPr>
        <p:spPr>
          <a:xfrm rot="10800000">
            <a:off x="2143169" y="4481078"/>
            <a:ext cx="5616660" cy="791851"/>
          </a:xfrm>
          <a:prstGeom prst="curved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FCC7F7A-BE95-47B0-9333-7ADF9826295F}"/>
              </a:ext>
            </a:extLst>
          </p:cNvPr>
          <p:cNvGrpSpPr/>
          <p:nvPr/>
        </p:nvGrpSpPr>
        <p:grpSpPr>
          <a:xfrm>
            <a:off x="636021" y="2986204"/>
            <a:ext cx="3760923" cy="2125311"/>
            <a:chOff x="3293714" y="1705408"/>
            <a:chExt cx="3760923" cy="2125311"/>
          </a:xfrm>
        </p:grpSpPr>
        <p:sp>
          <p:nvSpPr>
            <p:cNvPr id="10" name="Ring 9">
              <a:extLst>
                <a:ext uri="{FF2B5EF4-FFF2-40B4-BE49-F238E27FC236}">
                  <a16:creationId xmlns:a16="http://schemas.microsoft.com/office/drawing/2014/main" id="{F605906F-DD35-6FD0-4318-EB50B706FE13}"/>
                </a:ext>
              </a:extLst>
            </p:cNvPr>
            <p:cNvSpPr/>
            <p:nvPr/>
          </p:nvSpPr>
          <p:spPr>
            <a:xfrm rot="1340452">
              <a:off x="3293714" y="1705408"/>
              <a:ext cx="2703146" cy="2003869"/>
            </a:xfrm>
            <a:prstGeom prst="donut">
              <a:avLst>
                <a:gd name="adj" fmla="val 10807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F308E303-8C12-A7C8-4810-72A2E2DE8851}"/>
                </a:ext>
              </a:extLst>
            </p:cNvPr>
            <p:cNvSpPr/>
            <p:nvPr/>
          </p:nvSpPr>
          <p:spPr>
            <a:xfrm rot="1520419">
              <a:off x="5778289" y="3205061"/>
              <a:ext cx="405353" cy="27337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BF55ED5-3CFA-1B96-C30F-EB0B18FBC919}"/>
                </a:ext>
              </a:extLst>
            </p:cNvPr>
            <p:cNvSpPr/>
            <p:nvPr/>
          </p:nvSpPr>
          <p:spPr>
            <a:xfrm rot="1520419">
              <a:off x="5955865" y="3352424"/>
              <a:ext cx="1098772" cy="47829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09F356FE-E107-6579-9684-AEF06CF1041B}"/>
              </a:ext>
            </a:extLst>
          </p:cNvPr>
          <p:cNvSpPr/>
          <p:nvPr/>
        </p:nvSpPr>
        <p:spPr>
          <a:xfrm>
            <a:off x="9704109" y="5364737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Traumjob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629E6EC-E0A6-551D-352B-816FF6D8E6D3}"/>
              </a:ext>
            </a:extLst>
          </p:cNvPr>
          <p:cNvCxnSpPr>
            <a:endCxn id="8" idx="0"/>
          </p:cNvCxnSpPr>
          <p:nvPr/>
        </p:nvCxnSpPr>
        <p:spPr>
          <a:xfrm>
            <a:off x="10835326" y="4430596"/>
            <a:ext cx="0" cy="934141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1E3862B0-01FD-40EB-0CC5-E173E918FFDB}"/>
              </a:ext>
            </a:extLst>
          </p:cNvPr>
          <p:cNvSpPr/>
          <p:nvPr/>
        </p:nvSpPr>
        <p:spPr>
          <a:xfrm>
            <a:off x="5145044" y="533980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Praktika</a:t>
            </a:r>
          </a:p>
        </p:txBody>
      </p:sp>
    </p:spTree>
    <p:extLst>
      <p:ext uri="{BB962C8B-B14F-4D97-AF65-F5344CB8AC3E}">
        <p14:creationId xmlns:p14="http://schemas.microsoft.com/office/powerpoint/2010/main" val="767989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3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3817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Übersicht</a:t>
            </a:r>
          </a:p>
        </p:txBody>
      </p:sp>
      <p:graphicFrame>
        <p:nvGraphicFramePr>
          <p:cNvPr id="6" name="Tabelle 8">
            <a:extLst>
              <a:ext uri="{FF2B5EF4-FFF2-40B4-BE49-F238E27FC236}">
                <a16:creationId xmlns:a16="http://schemas.microsoft.com/office/drawing/2014/main" id="{8498F14C-91A0-C944-EAE0-7AACFEAAD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139041"/>
              </p:ext>
            </p:extLst>
          </p:nvPr>
        </p:nvGraphicFramePr>
        <p:xfrm>
          <a:off x="1152144" y="1699154"/>
          <a:ext cx="9646920" cy="4079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15640">
                  <a:extLst>
                    <a:ext uri="{9D8B030D-6E8A-4147-A177-3AD203B41FA5}">
                      <a16:colId xmlns:a16="http://schemas.microsoft.com/office/drawing/2014/main" val="3925619730"/>
                    </a:ext>
                  </a:extLst>
                </a:gridCol>
                <a:gridCol w="4292143">
                  <a:extLst>
                    <a:ext uri="{9D8B030D-6E8A-4147-A177-3AD203B41FA5}">
                      <a16:colId xmlns:a16="http://schemas.microsoft.com/office/drawing/2014/main" val="2484124108"/>
                    </a:ext>
                  </a:extLst>
                </a:gridCol>
                <a:gridCol w="2139137">
                  <a:extLst>
                    <a:ext uri="{9D8B030D-6E8A-4147-A177-3AD203B41FA5}">
                      <a16:colId xmlns:a16="http://schemas.microsoft.com/office/drawing/2014/main" val="2151255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 anchor="ctr">
                    <a:solidFill>
                      <a:srgbClr val="9A1B7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Programmpunkt</a:t>
                      </a:r>
                    </a:p>
                  </a:txBody>
                  <a:tcPr anchor="ctr">
                    <a:solidFill>
                      <a:srgbClr val="9A1B7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Ort</a:t>
                      </a:r>
                    </a:p>
                  </a:txBody>
                  <a:tcPr anchor="ctr">
                    <a:solidFill>
                      <a:srgbClr val="9A1B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003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09:00 – 09:15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Begrüßung und Kurzvorstellung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Seminarraum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29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09:15 – 09:45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Erwartungsabgleich mit dem Studium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Seminarraum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389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09:45 – 10:10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Vorbereitung der Lehrveranstaltung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Seminarraum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27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10:15 – 11:45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Besuch der Lehrveranstaltung: EBWL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Audimax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826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11:45 – 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Gespräch mit Fachvertreter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Audimax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509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12:00 – 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Mensabesuch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Mensa 1 Westring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252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13:00 – 13:30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Nachbereitung der Lehrveranstaltung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Seminarraum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12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13:30 - 14:30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Case Study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Seminarraum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82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14:30 – 15:30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Campusführung (variabel)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Campus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732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15:30 – 15:50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Abschlussrunde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933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365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39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848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Grundsätze des Studiums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C457A6B-4AD9-F97C-E968-106A0C765D6D}"/>
              </a:ext>
            </a:extLst>
          </p:cNvPr>
          <p:cNvSpPr/>
          <p:nvPr/>
        </p:nvSpPr>
        <p:spPr>
          <a:xfrm>
            <a:off x="864593" y="2798413"/>
            <a:ext cx="1894788" cy="3233393"/>
          </a:xfrm>
          <a:prstGeom prst="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Dauer:</a:t>
            </a:r>
          </a:p>
          <a:p>
            <a:pPr algn="ctr"/>
            <a:endParaRPr lang="de-DE" b="1" dirty="0"/>
          </a:p>
          <a:p>
            <a:pPr algn="ctr"/>
            <a:endParaRPr lang="de-DE" b="1" dirty="0"/>
          </a:p>
          <a:p>
            <a:pPr algn="ctr"/>
            <a:endParaRPr lang="de-DE" b="1" dirty="0"/>
          </a:p>
          <a:p>
            <a:pPr algn="ctr"/>
            <a:endParaRPr lang="de-DE" b="1" dirty="0"/>
          </a:p>
          <a:p>
            <a:pPr algn="ctr"/>
            <a:r>
              <a:rPr lang="de-DE" dirty="0"/>
              <a:t>6 Semester (Bachelor)</a:t>
            </a:r>
          </a:p>
          <a:p>
            <a:pPr algn="ctr"/>
            <a:r>
              <a:rPr lang="de-DE" dirty="0"/>
              <a:t>4 Semester (Master)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2DFAA08-8E40-70ED-4775-015731E93A66}"/>
              </a:ext>
            </a:extLst>
          </p:cNvPr>
          <p:cNvSpPr/>
          <p:nvPr/>
        </p:nvSpPr>
        <p:spPr>
          <a:xfrm>
            <a:off x="2949488" y="2798413"/>
            <a:ext cx="1894788" cy="3233393"/>
          </a:xfrm>
          <a:prstGeom prst="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Institution:</a:t>
            </a:r>
          </a:p>
          <a:p>
            <a:pPr algn="ctr"/>
            <a:endParaRPr lang="de-DE" b="1" dirty="0"/>
          </a:p>
          <a:p>
            <a:pPr algn="ctr"/>
            <a:endParaRPr lang="de-DE" b="1" dirty="0"/>
          </a:p>
          <a:p>
            <a:pPr algn="ctr"/>
            <a:endParaRPr lang="de-DE" b="1" dirty="0"/>
          </a:p>
          <a:p>
            <a:pPr algn="ctr"/>
            <a:endParaRPr lang="de-DE" b="1" dirty="0"/>
          </a:p>
          <a:p>
            <a:pPr algn="ctr"/>
            <a:r>
              <a:rPr lang="de-DE" dirty="0"/>
              <a:t>Universität</a:t>
            </a:r>
          </a:p>
          <a:p>
            <a:pPr algn="ctr"/>
            <a:r>
              <a:rPr lang="de-DE" dirty="0"/>
              <a:t>Fachhochschule</a:t>
            </a:r>
          </a:p>
          <a:p>
            <a:pPr algn="ctr"/>
            <a:r>
              <a:rPr lang="de-DE" dirty="0"/>
              <a:t>Privatuni</a:t>
            </a:r>
          </a:p>
          <a:p>
            <a:pPr algn="ctr"/>
            <a:r>
              <a:rPr lang="de-DE" dirty="0"/>
              <a:t>Fernhochschule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7A5DB83-3302-9A7E-1799-F5867B96F247}"/>
              </a:ext>
            </a:extLst>
          </p:cNvPr>
          <p:cNvSpPr/>
          <p:nvPr/>
        </p:nvSpPr>
        <p:spPr>
          <a:xfrm>
            <a:off x="5034383" y="2798413"/>
            <a:ext cx="1894788" cy="3233393"/>
          </a:xfrm>
          <a:prstGeom prst="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/>
          </a:p>
          <a:p>
            <a:pPr algn="ctr"/>
            <a:r>
              <a:rPr lang="de-DE" b="1" dirty="0"/>
              <a:t>Modus:</a:t>
            </a:r>
          </a:p>
          <a:p>
            <a:pPr algn="ctr"/>
            <a:endParaRPr lang="de-DE" b="1" dirty="0"/>
          </a:p>
          <a:p>
            <a:pPr algn="ctr"/>
            <a:endParaRPr lang="de-DE" b="1" dirty="0"/>
          </a:p>
          <a:p>
            <a:pPr algn="ctr"/>
            <a:endParaRPr lang="de-DE" b="1" dirty="0"/>
          </a:p>
          <a:p>
            <a:pPr algn="ctr"/>
            <a:endParaRPr lang="de-DE" b="1" dirty="0"/>
          </a:p>
          <a:p>
            <a:pPr algn="ctr"/>
            <a:r>
              <a:rPr lang="de-DE" dirty="0"/>
              <a:t>Vollzeit</a:t>
            </a:r>
          </a:p>
          <a:p>
            <a:pPr algn="ctr"/>
            <a:r>
              <a:rPr lang="de-DE" dirty="0"/>
              <a:t>Teilzeit</a:t>
            </a:r>
          </a:p>
          <a:p>
            <a:pPr algn="ctr"/>
            <a:r>
              <a:rPr lang="de-DE" dirty="0"/>
              <a:t>Berufsbegleitend</a:t>
            </a:r>
          </a:p>
          <a:p>
            <a:pPr algn="ctr"/>
            <a:r>
              <a:rPr lang="de-DE" dirty="0"/>
              <a:t>Online</a:t>
            </a:r>
          </a:p>
          <a:p>
            <a:pPr algn="ctr"/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B09FAC9-5FCD-CD5F-6B58-98261C1C3B63}"/>
              </a:ext>
            </a:extLst>
          </p:cNvPr>
          <p:cNvSpPr/>
          <p:nvPr/>
        </p:nvSpPr>
        <p:spPr>
          <a:xfrm>
            <a:off x="7119278" y="2798412"/>
            <a:ext cx="1894788" cy="3233393"/>
          </a:xfrm>
          <a:prstGeom prst="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/>
          </a:p>
          <a:p>
            <a:pPr algn="ctr"/>
            <a:endParaRPr lang="de-DE" b="1" dirty="0"/>
          </a:p>
          <a:p>
            <a:pPr algn="ctr"/>
            <a:r>
              <a:rPr lang="de-DE" b="1" dirty="0"/>
              <a:t>Akademischer Grad:</a:t>
            </a:r>
          </a:p>
          <a:p>
            <a:pPr algn="ctr"/>
            <a:endParaRPr lang="de-DE" b="1" dirty="0"/>
          </a:p>
          <a:p>
            <a:pPr algn="ctr"/>
            <a:endParaRPr lang="de-DE" b="1" dirty="0"/>
          </a:p>
          <a:p>
            <a:pPr algn="ctr"/>
            <a:endParaRPr lang="de-DE" b="1" dirty="0"/>
          </a:p>
          <a:p>
            <a:pPr algn="ctr"/>
            <a:r>
              <a:rPr lang="de-DE" dirty="0"/>
              <a:t>XX. Sc.</a:t>
            </a:r>
          </a:p>
          <a:p>
            <a:pPr algn="ctr"/>
            <a:r>
              <a:rPr lang="de-DE" dirty="0"/>
              <a:t>XX. A.</a:t>
            </a:r>
          </a:p>
          <a:p>
            <a:pPr algn="ctr"/>
            <a:r>
              <a:rPr lang="de-DE" dirty="0"/>
              <a:t>XX. Eng.</a:t>
            </a:r>
          </a:p>
          <a:p>
            <a:pPr algn="ctr"/>
            <a:r>
              <a:rPr lang="de-DE" dirty="0"/>
              <a:t>XX. Ed.</a:t>
            </a:r>
          </a:p>
          <a:p>
            <a:pPr algn="ctr"/>
            <a:r>
              <a:rPr lang="de-DE" dirty="0"/>
              <a:t>LL.B</a:t>
            </a:r>
          </a:p>
          <a:p>
            <a:pPr algn="ctr"/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C882AFD-F282-CF4A-AE61-FA07AA537E3D}"/>
              </a:ext>
            </a:extLst>
          </p:cNvPr>
          <p:cNvSpPr/>
          <p:nvPr/>
        </p:nvSpPr>
        <p:spPr>
          <a:xfrm>
            <a:off x="9204173" y="2798412"/>
            <a:ext cx="1894788" cy="3233393"/>
          </a:xfrm>
          <a:prstGeom prst="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/>
          </a:p>
          <a:p>
            <a:pPr algn="ctr"/>
            <a:r>
              <a:rPr lang="de-DE" b="1" dirty="0"/>
              <a:t>Akademische Leistung:</a:t>
            </a:r>
          </a:p>
          <a:p>
            <a:pPr algn="ctr"/>
            <a:endParaRPr lang="de-DE" b="1" dirty="0"/>
          </a:p>
          <a:p>
            <a:pPr algn="ctr"/>
            <a:endParaRPr lang="de-DE" b="1" dirty="0"/>
          </a:p>
          <a:p>
            <a:pPr algn="ctr"/>
            <a:endParaRPr lang="de-DE" b="1" dirty="0"/>
          </a:p>
          <a:p>
            <a:pPr algn="ctr"/>
            <a:r>
              <a:rPr lang="de-DE" dirty="0"/>
              <a:t>Klausur</a:t>
            </a:r>
          </a:p>
          <a:p>
            <a:pPr algn="ctr"/>
            <a:r>
              <a:rPr lang="de-DE" dirty="0"/>
              <a:t>Seminararbeiten</a:t>
            </a:r>
          </a:p>
          <a:p>
            <a:pPr algn="ctr"/>
            <a:r>
              <a:rPr lang="de-DE" dirty="0"/>
              <a:t>Bachelorarbeit</a:t>
            </a:r>
          </a:p>
          <a:p>
            <a:pPr algn="ctr"/>
            <a:r>
              <a:rPr lang="de-DE" dirty="0"/>
              <a:t>Gruppenarbeiten</a:t>
            </a:r>
          </a:p>
          <a:p>
            <a:pPr algn="ctr"/>
            <a:endParaRPr lang="de-DE" dirty="0"/>
          </a:p>
        </p:txBody>
      </p:sp>
      <p:sp>
        <p:nvSpPr>
          <p:cNvPr id="18" name="Dreieck 17">
            <a:extLst>
              <a:ext uri="{FF2B5EF4-FFF2-40B4-BE49-F238E27FC236}">
                <a16:creationId xmlns:a16="http://schemas.microsoft.com/office/drawing/2014/main" id="{82BB6DB6-3D2A-00C1-665E-A4F147A7C7D6}"/>
              </a:ext>
            </a:extLst>
          </p:cNvPr>
          <p:cNvSpPr/>
          <p:nvPr/>
        </p:nvSpPr>
        <p:spPr>
          <a:xfrm>
            <a:off x="885804" y="1573940"/>
            <a:ext cx="10213157" cy="1036948"/>
          </a:xfrm>
          <a:prstGeom prst="triangle">
            <a:avLst/>
          </a:prstGeom>
          <a:solidFill>
            <a:srgbClr val="9A1B7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/>
              <a:t>Das Studium</a:t>
            </a:r>
          </a:p>
        </p:txBody>
      </p:sp>
    </p:spTree>
    <p:extLst>
      <p:ext uri="{BB962C8B-B14F-4D97-AF65-F5344CB8AC3E}">
        <p14:creationId xmlns:p14="http://schemas.microsoft.com/office/powerpoint/2010/main" val="1607814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40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848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VWL vs. BWL wo liegen die Unterschiede?</a:t>
            </a:r>
          </a:p>
        </p:txBody>
      </p:sp>
      <p:sp>
        <p:nvSpPr>
          <p:cNvPr id="6" name="Abgerundete rechteckige Legende 5">
            <a:extLst>
              <a:ext uri="{FF2B5EF4-FFF2-40B4-BE49-F238E27FC236}">
                <a16:creationId xmlns:a16="http://schemas.microsoft.com/office/drawing/2014/main" id="{F563146A-0D40-5494-FD9C-88EE24A2E8BB}"/>
              </a:ext>
            </a:extLst>
          </p:cNvPr>
          <p:cNvSpPr/>
          <p:nvPr/>
        </p:nvSpPr>
        <p:spPr>
          <a:xfrm>
            <a:off x="239486" y="1340934"/>
            <a:ext cx="6421822" cy="1042578"/>
          </a:xfrm>
          <a:prstGeom prst="wedgeRoundRectCallout">
            <a:avLst>
              <a:gd name="adj1" fmla="val -42132"/>
              <a:gd name="adj2" fmla="val 101083"/>
              <a:gd name="adj3" fmla="val 16667"/>
            </a:avLst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Inhalte (Unternehmenssicht vs. Politik und Gesamtwirtschaft)</a:t>
            </a:r>
          </a:p>
        </p:txBody>
      </p:sp>
      <p:sp>
        <p:nvSpPr>
          <p:cNvPr id="8" name="Abgerundete rechteckige Legende 7">
            <a:extLst>
              <a:ext uri="{FF2B5EF4-FFF2-40B4-BE49-F238E27FC236}">
                <a16:creationId xmlns:a16="http://schemas.microsoft.com/office/drawing/2014/main" id="{E1A738F6-0635-2DA6-1012-E40AFB38A8C0}"/>
              </a:ext>
            </a:extLst>
          </p:cNvPr>
          <p:cNvSpPr/>
          <p:nvPr/>
        </p:nvSpPr>
        <p:spPr>
          <a:xfrm>
            <a:off x="5518310" y="2549491"/>
            <a:ext cx="6421822" cy="1042578"/>
          </a:xfrm>
          <a:prstGeom prst="wedgeRoundRectCallout">
            <a:avLst>
              <a:gd name="adj1" fmla="val 42483"/>
              <a:gd name="adj2" fmla="val 117213"/>
              <a:gd name="adj3" fmla="val 16667"/>
            </a:avLst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Jobperspektiven (Forschung vs. Corporate Funktionen)</a:t>
            </a:r>
          </a:p>
        </p:txBody>
      </p:sp>
      <p:sp>
        <p:nvSpPr>
          <p:cNvPr id="9" name="Abgerundete rechteckige Legende 8">
            <a:extLst>
              <a:ext uri="{FF2B5EF4-FFF2-40B4-BE49-F238E27FC236}">
                <a16:creationId xmlns:a16="http://schemas.microsoft.com/office/drawing/2014/main" id="{EC85295E-D6E9-013D-85DD-3384A5190B1F}"/>
              </a:ext>
            </a:extLst>
          </p:cNvPr>
          <p:cNvSpPr/>
          <p:nvPr/>
        </p:nvSpPr>
        <p:spPr>
          <a:xfrm>
            <a:off x="239486" y="3758048"/>
            <a:ext cx="6421822" cy="1042578"/>
          </a:xfrm>
          <a:prstGeom prst="wedgeRoundRectCallout">
            <a:avLst>
              <a:gd name="adj1" fmla="val -42132"/>
              <a:gd name="adj2" fmla="val 101083"/>
              <a:gd name="adj3" fmla="val 16667"/>
            </a:avLst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Anforderungen (Software/Hard Skills vs. Persönlichkeit)</a:t>
            </a:r>
          </a:p>
        </p:txBody>
      </p:sp>
      <p:sp>
        <p:nvSpPr>
          <p:cNvPr id="10" name="Abgerundete rechteckige Legende 9">
            <a:extLst>
              <a:ext uri="{FF2B5EF4-FFF2-40B4-BE49-F238E27FC236}">
                <a16:creationId xmlns:a16="http://schemas.microsoft.com/office/drawing/2014/main" id="{7A671DC0-1913-2EDF-1108-2636213DB9D7}"/>
              </a:ext>
            </a:extLst>
          </p:cNvPr>
          <p:cNvSpPr/>
          <p:nvPr/>
        </p:nvSpPr>
        <p:spPr>
          <a:xfrm>
            <a:off x="5518310" y="4889696"/>
            <a:ext cx="6421822" cy="1042578"/>
          </a:xfrm>
          <a:prstGeom prst="wedgeRoundRectCallout">
            <a:avLst>
              <a:gd name="adj1" fmla="val 42483"/>
              <a:gd name="adj2" fmla="val 117213"/>
              <a:gd name="adj3" fmla="val 16667"/>
            </a:avLst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Studienalltag (Extracurriculares vs. Zusatzfähigkeiten)</a:t>
            </a:r>
          </a:p>
        </p:txBody>
      </p:sp>
    </p:spTree>
    <p:extLst>
      <p:ext uri="{BB962C8B-B14F-4D97-AF65-F5344CB8AC3E}">
        <p14:creationId xmlns:p14="http://schemas.microsoft.com/office/powerpoint/2010/main" val="2827297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41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848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VWL vs. BWL wo liegen die Unterschiede?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7EDA39FF-3DC9-5A1A-D1E5-C1CA4271852D}"/>
              </a:ext>
            </a:extLst>
          </p:cNvPr>
          <p:cNvSpPr/>
          <p:nvPr/>
        </p:nvSpPr>
        <p:spPr>
          <a:xfrm>
            <a:off x="483108" y="2562859"/>
            <a:ext cx="4410456" cy="704088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BWL - Betriebswirtschaftslehre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A38921A8-21F3-1AA1-09FE-77036AAAE396}"/>
              </a:ext>
            </a:extLst>
          </p:cNvPr>
          <p:cNvSpPr/>
          <p:nvPr/>
        </p:nvSpPr>
        <p:spPr>
          <a:xfrm>
            <a:off x="7109460" y="2562858"/>
            <a:ext cx="4410456" cy="704088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VWL - Volkswirtschaftslehre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3A45971-F72E-69C5-5E68-EB2B30DD5C01}"/>
              </a:ext>
            </a:extLst>
          </p:cNvPr>
          <p:cNvSpPr/>
          <p:nvPr/>
        </p:nvSpPr>
        <p:spPr>
          <a:xfrm>
            <a:off x="888145" y="3644482"/>
            <a:ext cx="3769200" cy="486630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Betriebe die fremde Bedarfe decken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D28B7BE4-BFA2-3B2C-E348-97F7ED71BA1A}"/>
              </a:ext>
            </a:extLst>
          </p:cNvPr>
          <p:cNvSpPr/>
          <p:nvPr/>
        </p:nvSpPr>
        <p:spPr>
          <a:xfrm>
            <a:off x="7534657" y="3639191"/>
            <a:ext cx="3766566" cy="486630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Haushalte die eigene Bedarfe decken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3DF93DF7-F0F5-B2FD-9188-A6F622EAC9D1}"/>
              </a:ext>
            </a:extLst>
          </p:cNvPr>
          <p:cNvSpPr/>
          <p:nvPr/>
        </p:nvSpPr>
        <p:spPr>
          <a:xfrm>
            <a:off x="331105" y="4484000"/>
            <a:ext cx="2357231" cy="609113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Privatwirtschaftliche Unternehmen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2F6B882E-E699-3789-36E6-F7B08FA5D697}"/>
              </a:ext>
            </a:extLst>
          </p:cNvPr>
          <p:cNvSpPr/>
          <p:nvPr/>
        </p:nvSpPr>
        <p:spPr>
          <a:xfrm>
            <a:off x="2913499" y="4477817"/>
            <a:ext cx="2357231" cy="609113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Öffentliche Betriebe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24167B70-75E6-25D6-EDE5-BDB505C9F521}"/>
              </a:ext>
            </a:extLst>
          </p:cNvPr>
          <p:cNvSpPr/>
          <p:nvPr/>
        </p:nvSpPr>
        <p:spPr>
          <a:xfrm>
            <a:off x="7109460" y="4484002"/>
            <a:ext cx="2357231" cy="609113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Private Haushalte</a:t>
            </a: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5AF87C05-E184-DE70-0321-8424BF3C081C}"/>
              </a:ext>
            </a:extLst>
          </p:cNvPr>
          <p:cNvSpPr/>
          <p:nvPr/>
        </p:nvSpPr>
        <p:spPr>
          <a:xfrm>
            <a:off x="9639300" y="4484001"/>
            <a:ext cx="2357231" cy="609113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Öffentliche Haushalte</a:t>
            </a:r>
          </a:p>
        </p:txBody>
      </p:sp>
      <p:sp>
        <p:nvSpPr>
          <p:cNvPr id="22" name="Pfeil nach rechts 21">
            <a:extLst>
              <a:ext uri="{FF2B5EF4-FFF2-40B4-BE49-F238E27FC236}">
                <a16:creationId xmlns:a16="http://schemas.microsoft.com/office/drawing/2014/main" id="{2D00927E-F919-6A78-D18A-0CA0A2A7BDD8}"/>
              </a:ext>
            </a:extLst>
          </p:cNvPr>
          <p:cNvSpPr/>
          <p:nvPr/>
        </p:nvSpPr>
        <p:spPr>
          <a:xfrm rot="5400000">
            <a:off x="3392706" y="2016359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 nach rechts 22">
            <a:extLst>
              <a:ext uri="{FF2B5EF4-FFF2-40B4-BE49-F238E27FC236}">
                <a16:creationId xmlns:a16="http://schemas.microsoft.com/office/drawing/2014/main" id="{BE3499CD-B30D-C567-A18A-F845331400CA}"/>
              </a:ext>
            </a:extLst>
          </p:cNvPr>
          <p:cNvSpPr/>
          <p:nvPr/>
        </p:nvSpPr>
        <p:spPr>
          <a:xfrm rot="5400000">
            <a:off x="8309130" y="2001385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A9CA2B7A-6BDA-B6BE-88B2-224F29D16FB2}"/>
              </a:ext>
            </a:extLst>
          </p:cNvPr>
          <p:cNvSpPr/>
          <p:nvPr/>
        </p:nvSpPr>
        <p:spPr>
          <a:xfrm>
            <a:off x="2688336" y="1573940"/>
            <a:ext cx="6519672" cy="704088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/>
              <a:t>Wirtschaftswissenschaften</a:t>
            </a:r>
          </a:p>
        </p:txBody>
      </p:sp>
      <p:sp>
        <p:nvSpPr>
          <p:cNvPr id="24" name="Pfeil nach rechts 23">
            <a:extLst>
              <a:ext uri="{FF2B5EF4-FFF2-40B4-BE49-F238E27FC236}">
                <a16:creationId xmlns:a16="http://schemas.microsoft.com/office/drawing/2014/main" id="{419F3092-8932-CD4F-A5AA-06FE8A2ECE93}"/>
              </a:ext>
            </a:extLst>
          </p:cNvPr>
          <p:cNvSpPr/>
          <p:nvPr/>
        </p:nvSpPr>
        <p:spPr>
          <a:xfrm rot="5400000">
            <a:off x="2523366" y="3112859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Pfeil nach rechts 24">
            <a:extLst>
              <a:ext uri="{FF2B5EF4-FFF2-40B4-BE49-F238E27FC236}">
                <a16:creationId xmlns:a16="http://schemas.microsoft.com/office/drawing/2014/main" id="{A5DE071F-0E2B-F874-C542-C3643013B0F9}"/>
              </a:ext>
            </a:extLst>
          </p:cNvPr>
          <p:cNvSpPr/>
          <p:nvPr/>
        </p:nvSpPr>
        <p:spPr>
          <a:xfrm rot="5400000">
            <a:off x="9295088" y="3107152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 nach rechts 25">
            <a:extLst>
              <a:ext uri="{FF2B5EF4-FFF2-40B4-BE49-F238E27FC236}">
                <a16:creationId xmlns:a16="http://schemas.microsoft.com/office/drawing/2014/main" id="{49B34E79-CD6C-862E-BE09-05F9752E0134}"/>
              </a:ext>
            </a:extLst>
          </p:cNvPr>
          <p:cNvSpPr/>
          <p:nvPr/>
        </p:nvSpPr>
        <p:spPr>
          <a:xfrm rot="5400000">
            <a:off x="1569342" y="3978750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 nach rechts 26">
            <a:extLst>
              <a:ext uri="{FF2B5EF4-FFF2-40B4-BE49-F238E27FC236}">
                <a16:creationId xmlns:a16="http://schemas.microsoft.com/office/drawing/2014/main" id="{4F7EB7E9-3C33-4F59-EBF1-5ADD13129D59}"/>
              </a:ext>
            </a:extLst>
          </p:cNvPr>
          <p:cNvSpPr/>
          <p:nvPr/>
        </p:nvSpPr>
        <p:spPr>
          <a:xfrm rot="5400000">
            <a:off x="3874590" y="3975185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feil nach rechts 27">
            <a:extLst>
              <a:ext uri="{FF2B5EF4-FFF2-40B4-BE49-F238E27FC236}">
                <a16:creationId xmlns:a16="http://schemas.microsoft.com/office/drawing/2014/main" id="{F1B0C50B-5AE8-F0C2-5431-D9E250E9DFCF}"/>
              </a:ext>
            </a:extLst>
          </p:cNvPr>
          <p:cNvSpPr/>
          <p:nvPr/>
        </p:nvSpPr>
        <p:spPr>
          <a:xfrm rot="5400000">
            <a:off x="8092481" y="3963824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feil nach rechts 28">
            <a:extLst>
              <a:ext uri="{FF2B5EF4-FFF2-40B4-BE49-F238E27FC236}">
                <a16:creationId xmlns:a16="http://schemas.microsoft.com/office/drawing/2014/main" id="{9007CE3C-B761-C170-D087-CFABAB19934A}"/>
              </a:ext>
            </a:extLst>
          </p:cNvPr>
          <p:cNvSpPr/>
          <p:nvPr/>
        </p:nvSpPr>
        <p:spPr>
          <a:xfrm rot="5400000">
            <a:off x="10397729" y="3960259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5697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42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848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VWL vs. BWL wo liegen die Unterschiede?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7EDA39FF-3DC9-5A1A-D1E5-C1CA4271852D}"/>
              </a:ext>
            </a:extLst>
          </p:cNvPr>
          <p:cNvSpPr/>
          <p:nvPr/>
        </p:nvSpPr>
        <p:spPr>
          <a:xfrm>
            <a:off x="510540" y="1483852"/>
            <a:ext cx="4410456" cy="704088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BWL - Betriebswirtschaftslehre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A38921A8-21F3-1AA1-09FE-77036AAAE396}"/>
              </a:ext>
            </a:extLst>
          </p:cNvPr>
          <p:cNvSpPr/>
          <p:nvPr/>
        </p:nvSpPr>
        <p:spPr>
          <a:xfrm>
            <a:off x="7136892" y="1483851"/>
            <a:ext cx="4410456" cy="704088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VWL - Volkswirtschaftslehre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3DF93DF7-F0F5-B2FD-9188-A6F622EAC9D1}"/>
              </a:ext>
            </a:extLst>
          </p:cNvPr>
          <p:cNvSpPr/>
          <p:nvPr/>
        </p:nvSpPr>
        <p:spPr>
          <a:xfrm>
            <a:off x="222769" y="2545206"/>
            <a:ext cx="2357231" cy="609113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Privatwirtschaftliche Unternehmen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2F6B882E-E699-3789-36E6-F7B08FA5D697}"/>
              </a:ext>
            </a:extLst>
          </p:cNvPr>
          <p:cNvSpPr/>
          <p:nvPr/>
        </p:nvSpPr>
        <p:spPr>
          <a:xfrm>
            <a:off x="3211766" y="2545207"/>
            <a:ext cx="2357231" cy="609113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Öffentliche Betriebe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24167B70-75E6-25D6-EDE5-BDB505C9F521}"/>
              </a:ext>
            </a:extLst>
          </p:cNvPr>
          <p:cNvSpPr/>
          <p:nvPr/>
        </p:nvSpPr>
        <p:spPr>
          <a:xfrm>
            <a:off x="6732386" y="2545206"/>
            <a:ext cx="2357231" cy="609113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Private Haushalte</a:t>
            </a: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5AF87C05-E184-DE70-0321-8424BF3C081C}"/>
              </a:ext>
            </a:extLst>
          </p:cNvPr>
          <p:cNvSpPr/>
          <p:nvPr/>
        </p:nvSpPr>
        <p:spPr>
          <a:xfrm>
            <a:off x="9590040" y="2545206"/>
            <a:ext cx="2357231" cy="609113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Öffentliche Haushalte</a:t>
            </a:r>
          </a:p>
        </p:txBody>
      </p:sp>
      <p:sp>
        <p:nvSpPr>
          <p:cNvPr id="28" name="Pfeil nach rechts 27">
            <a:extLst>
              <a:ext uri="{FF2B5EF4-FFF2-40B4-BE49-F238E27FC236}">
                <a16:creationId xmlns:a16="http://schemas.microsoft.com/office/drawing/2014/main" id="{F1B0C50B-5AE8-F0C2-5431-D9E250E9DFCF}"/>
              </a:ext>
            </a:extLst>
          </p:cNvPr>
          <p:cNvSpPr/>
          <p:nvPr/>
        </p:nvSpPr>
        <p:spPr>
          <a:xfrm rot="5400000">
            <a:off x="7746033" y="2027077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feil nach rechts 28">
            <a:extLst>
              <a:ext uri="{FF2B5EF4-FFF2-40B4-BE49-F238E27FC236}">
                <a16:creationId xmlns:a16="http://schemas.microsoft.com/office/drawing/2014/main" id="{9007CE3C-B761-C170-D087-CFABAB19934A}"/>
              </a:ext>
            </a:extLst>
          </p:cNvPr>
          <p:cNvSpPr/>
          <p:nvPr/>
        </p:nvSpPr>
        <p:spPr>
          <a:xfrm rot="5400000">
            <a:off x="10603687" y="2022377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A862289D-4513-7CF2-5FCF-04A7B4D7B7DA}"/>
              </a:ext>
            </a:extLst>
          </p:cNvPr>
          <p:cNvSpPr/>
          <p:nvPr/>
        </p:nvSpPr>
        <p:spPr>
          <a:xfrm rot="5400000">
            <a:off x="2652042" y="804120"/>
            <a:ext cx="487680" cy="5346228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BD6F5FC0-D629-193E-BCAC-81FED500AD88}"/>
              </a:ext>
            </a:extLst>
          </p:cNvPr>
          <p:cNvSpPr/>
          <p:nvPr/>
        </p:nvSpPr>
        <p:spPr>
          <a:xfrm>
            <a:off x="661437" y="3780766"/>
            <a:ext cx="1296528" cy="487681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Coca Cola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C154F056-7C16-D030-EB4D-000DEDE8200A}"/>
              </a:ext>
            </a:extLst>
          </p:cNvPr>
          <p:cNvSpPr/>
          <p:nvPr/>
        </p:nvSpPr>
        <p:spPr>
          <a:xfrm>
            <a:off x="2085488" y="3800609"/>
            <a:ext cx="1692768" cy="487681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Mercedes Benz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96A56462-B143-6758-1931-1591369C95FC}"/>
              </a:ext>
            </a:extLst>
          </p:cNvPr>
          <p:cNvSpPr/>
          <p:nvPr/>
        </p:nvSpPr>
        <p:spPr>
          <a:xfrm>
            <a:off x="3996433" y="3798166"/>
            <a:ext cx="1090393" cy="487681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Bayer</a:t>
            </a:r>
          </a:p>
        </p:txBody>
      </p: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FF743D51-6327-9D27-C071-68CED21776E9}"/>
              </a:ext>
            </a:extLst>
          </p:cNvPr>
          <p:cNvSpPr/>
          <p:nvPr/>
        </p:nvSpPr>
        <p:spPr>
          <a:xfrm>
            <a:off x="657044" y="4419237"/>
            <a:ext cx="1090393" cy="487681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BASF</a:t>
            </a:r>
          </a:p>
        </p:txBody>
      </p:sp>
      <p:sp>
        <p:nvSpPr>
          <p:cNvPr id="32" name="Abgerundetes Rechteck 31">
            <a:extLst>
              <a:ext uri="{FF2B5EF4-FFF2-40B4-BE49-F238E27FC236}">
                <a16:creationId xmlns:a16="http://schemas.microsoft.com/office/drawing/2014/main" id="{C54F3280-6052-83AA-85DC-DE534AA9FFB6}"/>
              </a:ext>
            </a:extLst>
          </p:cNvPr>
          <p:cNvSpPr/>
          <p:nvPr/>
        </p:nvSpPr>
        <p:spPr>
          <a:xfrm>
            <a:off x="2296880" y="4424486"/>
            <a:ext cx="1208701" cy="487681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Fritz Cola</a:t>
            </a:r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35A324CC-2B47-38C2-9953-E80B4C06C603}"/>
              </a:ext>
            </a:extLst>
          </p:cNvPr>
          <p:cNvSpPr/>
          <p:nvPr/>
        </p:nvSpPr>
        <p:spPr>
          <a:xfrm>
            <a:off x="3880411" y="4429428"/>
            <a:ext cx="1208701" cy="487681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Statista</a:t>
            </a:r>
          </a:p>
        </p:txBody>
      </p: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BC6B6045-EB05-25A1-1384-1D11279F6CD0}"/>
              </a:ext>
            </a:extLst>
          </p:cNvPr>
          <p:cNvSpPr/>
          <p:nvPr/>
        </p:nvSpPr>
        <p:spPr>
          <a:xfrm>
            <a:off x="657044" y="5070639"/>
            <a:ext cx="1360369" cy="487681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Atlas </a:t>
            </a:r>
            <a:r>
              <a:rPr lang="de-DE" dirty="0" err="1"/>
              <a:t>Copco</a:t>
            </a:r>
            <a:endParaRPr lang="de-DE" dirty="0"/>
          </a:p>
        </p:txBody>
      </p:sp>
      <p:sp>
        <p:nvSpPr>
          <p:cNvPr id="35" name="Abgerundetes Rechteck 34">
            <a:extLst>
              <a:ext uri="{FF2B5EF4-FFF2-40B4-BE49-F238E27FC236}">
                <a16:creationId xmlns:a16="http://schemas.microsoft.com/office/drawing/2014/main" id="{A05B6F23-07A1-E59E-EC06-A6873C30428F}"/>
              </a:ext>
            </a:extLst>
          </p:cNvPr>
          <p:cNvSpPr/>
          <p:nvPr/>
        </p:nvSpPr>
        <p:spPr>
          <a:xfrm>
            <a:off x="2171685" y="5087262"/>
            <a:ext cx="1623154" cy="487681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Thyssen Krupp</a:t>
            </a:r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D6136B9E-58CD-55D3-8148-84B5A5942CED}"/>
              </a:ext>
            </a:extLst>
          </p:cNvPr>
          <p:cNvSpPr/>
          <p:nvPr/>
        </p:nvSpPr>
        <p:spPr>
          <a:xfrm>
            <a:off x="2469682" y="5697477"/>
            <a:ext cx="1026744" cy="487681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……..</a:t>
            </a:r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F1594B03-CF78-846C-7101-E027E7CFCA47}"/>
              </a:ext>
            </a:extLst>
          </p:cNvPr>
          <p:cNvSpPr/>
          <p:nvPr/>
        </p:nvSpPr>
        <p:spPr>
          <a:xfrm>
            <a:off x="4028257" y="5067464"/>
            <a:ext cx="1026744" cy="487681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RWE</a:t>
            </a:r>
          </a:p>
        </p:txBody>
      </p:sp>
      <p:pic>
        <p:nvPicPr>
          <p:cNvPr id="39" name="Grafik 38" descr="Start Silhouette">
            <a:extLst>
              <a:ext uri="{FF2B5EF4-FFF2-40B4-BE49-F238E27FC236}">
                <a16:creationId xmlns:a16="http://schemas.microsoft.com/office/drawing/2014/main" id="{D147222F-900B-8F4C-06D6-459FE5796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2784" y="3025461"/>
            <a:ext cx="1387816" cy="1387816"/>
          </a:xfrm>
          <a:prstGeom prst="rect">
            <a:avLst/>
          </a:prstGeom>
        </p:spPr>
      </p:pic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BCAE3B4B-D4CF-B139-9044-B369666530F4}"/>
              </a:ext>
            </a:extLst>
          </p:cNvPr>
          <p:cNvSpPr/>
          <p:nvPr/>
        </p:nvSpPr>
        <p:spPr>
          <a:xfrm>
            <a:off x="6424400" y="4456064"/>
            <a:ext cx="797655" cy="487681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Gut 1</a:t>
            </a:r>
          </a:p>
        </p:txBody>
      </p:sp>
      <p:sp>
        <p:nvSpPr>
          <p:cNvPr id="41" name="Abgerundetes Rechteck 40">
            <a:extLst>
              <a:ext uri="{FF2B5EF4-FFF2-40B4-BE49-F238E27FC236}">
                <a16:creationId xmlns:a16="http://schemas.microsoft.com/office/drawing/2014/main" id="{22A0C287-7B54-A8B1-D2E2-8166FD600912}"/>
              </a:ext>
            </a:extLst>
          </p:cNvPr>
          <p:cNvSpPr/>
          <p:nvPr/>
        </p:nvSpPr>
        <p:spPr>
          <a:xfrm>
            <a:off x="8527487" y="4456064"/>
            <a:ext cx="797655" cy="487681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Gut 2</a:t>
            </a:r>
          </a:p>
        </p:txBody>
      </p:sp>
      <p:sp>
        <p:nvSpPr>
          <p:cNvPr id="42" name="Abgerundetes Rechteck 41">
            <a:extLst>
              <a:ext uri="{FF2B5EF4-FFF2-40B4-BE49-F238E27FC236}">
                <a16:creationId xmlns:a16="http://schemas.microsoft.com/office/drawing/2014/main" id="{CAB94B0C-2C1B-1A88-996F-8EB50800FFB7}"/>
              </a:ext>
            </a:extLst>
          </p:cNvPr>
          <p:cNvSpPr/>
          <p:nvPr/>
        </p:nvSpPr>
        <p:spPr>
          <a:xfrm>
            <a:off x="6569790" y="5010389"/>
            <a:ext cx="1080000" cy="487681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Menge 1</a:t>
            </a:r>
          </a:p>
        </p:txBody>
      </p:sp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395042BA-756D-9B02-2217-C2852EC1ED45}"/>
              </a:ext>
            </a:extLst>
          </p:cNvPr>
          <p:cNvSpPr/>
          <p:nvPr/>
        </p:nvSpPr>
        <p:spPr>
          <a:xfrm>
            <a:off x="7969397" y="5010251"/>
            <a:ext cx="1080000" cy="487681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Menge 2</a:t>
            </a:r>
          </a:p>
        </p:txBody>
      </p:sp>
      <p:sp>
        <p:nvSpPr>
          <p:cNvPr id="44" name="Abgerundetes Rechteck 43">
            <a:extLst>
              <a:ext uri="{FF2B5EF4-FFF2-40B4-BE49-F238E27FC236}">
                <a16:creationId xmlns:a16="http://schemas.microsoft.com/office/drawing/2014/main" id="{E35F2A29-DD5A-EF9D-8864-E4C97E8BA2C2}"/>
              </a:ext>
            </a:extLst>
          </p:cNvPr>
          <p:cNvSpPr/>
          <p:nvPr/>
        </p:nvSpPr>
        <p:spPr>
          <a:xfrm>
            <a:off x="6569790" y="5597761"/>
            <a:ext cx="853885" cy="487681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Preis 1 </a:t>
            </a:r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319B9280-97E9-3DEE-D7CE-CDDDB4AA1955}"/>
              </a:ext>
            </a:extLst>
          </p:cNvPr>
          <p:cNvSpPr/>
          <p:nvPr/>
        </p:nvSpPr>
        <p:spPr>
          <a:xfrm>
            <a:off x="8199996" y="5598280"/>
            <a:ext cx="853885" cy="487681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Preis 2 </a:t>
            </a:r>
          </a:p>
        </p:txBody>
      </p:sp>
      <p:sp>
        <p:nvSpPr>
          <p:cNvPr id="46" name="Pfeil nach rechts 45">
            <a:extLst>
              <a:ext uri="{FF2B5EF4-FFF2-40B4-BE49-F238E27FC236}">
                <a16:creationId xmlns:a16="http://schemas.microsoft.com/office/drawing/2014/main" id="{F2AD18AB-BDC9-FC05-1E66-F76BB22D32C8}"/>
              </a:ext>
            </a:extLst>
          </p:cNvPr>
          <p:cNvSpPr/>
          <p:nvPr/>
        </p:nvSpPr>
        <p:spPr>
          <a:xfrm rot="8840915">
            <a:off x="7072335" y="3907744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Pfeil nach rechts 46">
            <a:extLst>
              <a:ext uri="{FF2B5EF4-FFF2-40B4-BE49-F238E27FC236}">
                <a16:creationId xmlns:a16="http://schemas.microsoft.com/office/drawing/2014/main" id="{07FFA98A-8DA4-82E5-6F86-CAC62AAAE374}"/>
              </a:ext>
            </a:extLst>
          </p:cNvPr>
          <p:cNvSpPr/>
          <p:nvPr/>
        </p:nvSpPr>
        <p:spPr>
          <a:xfrm rot="1945696">
            <a:off x="8436668" y="3881661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33CEBDB9-8D55-CE76-0CB5-1FB0D74C2CDF}"/>
              </a:ext>
            </a:extLst>
          </p:cNvPr>
          <p:cNvSpPr/>
          <p:nvPr/>
        </p:nvSpPr>
        <p:spPr>
          <a:xfrm>
            <a:off x="9593028" y="3387372"/>
            <a:ext cx="1296528" cy="487681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Staaten</a:t>
            </a:r>
          </a:p>
        </p:txBody>
      </p:sp>
      <p:sp>
        <p:nvSpPr>
          <p:cNvPr id="49" name="Abgerundetes Rechteck 48">
            <a:extLst>
              <a:ext uri="{FF2B5EF4-FFF2-40B4-BE49-F238E27FC236}">
                <a16:creationId xmlns:a16="http://schemas.microsoft.com/office/drawing/2014/main" id="{EC7D9B9A-3F66-95F7-D88D-06F3725FCB93}"/>
              </a:ext>
            </a:extLst>
          </p:cNvPr>
          <p:cNvSpPr/>
          <p:nvPr/>
        </p:nvSpPr>
        <p:spPr>
          <a:xfrm>
            <a:off x="9590040" y="4051939"/>
            <a:ext cx="1296528" cy="487681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EU</a:t>
            </a:r>
          </a:p>
        </p:txBody>
      </p:sp>
      <p:sp>
        <p:nvSpPr>
          <p:cNvPr id="50" name="Abgerundetes Rechteck 49">
            <a:extLst>
              <a:ext uri="{FF2B5EF4-FFF2-40B4-BE49-F238E27FC236}">
                <a16:creationId xmlns:a16="http://schemas.microsoft.com/office/drawing/2014/main" id="{20D5C0AF-F0C6-75DE-9BFC-40199A1889AB}"/>
              </a:ext>
            </a:extLst>
          </p:cNvPr>
          <p:cNvSpPr/>
          <p:nvPr/>
        </p:nvSpPr>
        <p:spPr>
          <a:xfrm>
            <a:off x="9595118" y="4653182"/>
            <a:ext cx="1843847" cy="487681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(Zentral)Banken</a:t>
            </a:r>
          </a:p>
        </p:txBody>
      </p:sp>
      <p:sp>
        <p:nvSpPr>
          <p:cNvPr id="8" name="Pfeil nach rechts 7">
            <a:extLst>
              <a:ext uri="{FF2B5EF4-FFF2-40B4-BE49-F238E27FC236}">
                <a16:creationId xmlns:a16="http://schemas.microsoft.com/office/drawing/2014/main" id="{BC70AE97-C44C-6D77-3FB7-04D2B4A38C6C}"/>
              </a:ext>
            </a:extLst>
          </p:cNvPr>
          <p:cNvSpPr/>
          <p:nvPr/>
        </p:nvSpPr>
        <p:spPr>
          <a:xfrm rot="5400000">
            <a:off x="1236416" y="2024518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62E390D5-3D61-55C4-3A9F-53D6B7983B3F}"/>
              </a:ext>
            </a:extLst>
          </p:cNvPr>
          <p:cNvSpPr/>
          <p:nvPr/>
        </p:nvSpPr>
        <p:spPr>
          <a:xfrm rot="5400000">
            <a:off x="4146649" y="2028145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BA0FF7AC-40B8-A8F5-C8EB-47D95C60FDBA}"/>
              </a:ext>
            </a:extLst>
          </p:cNvPr>
          <p:cNvSpPr/>
          <p:nvPr/>
        </p:nvSpPr>
        <p:spPr>
          <a:xfrm>
            <a:off x="9595118" y="5254092"/>
            <a:ext cx="2112788" cy="487681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Forschungsinstitute</a:t>
            </a:r>
          </a:p>
        </p:txBody>
      </p:sp>
    </p:spTree>
    <p:extLst>
      <p:ext uri="{BB962C8B-B14F-4D97-AF65-F5344CB8AC3E}">
        <p14:creationId xmlns:p14="http://schemas.microsoft.com/office/powerpoint/2010/main" val="9311549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43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848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VWL vs. BWL wo liegen die Unterschiede?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7EDA39FF-3DC9-5A1A-D1E5-C1CA4271852D}"/>
              </a:ext>
            </a:extLst>
          </p:cNvPr>
          <p:cNvSpPr/>
          <p:nvPr/>
        </p:nvSpPr>
        <p:spPr>
          <a:xfrm>
            <a:off x="291084" y="1483852"/>
            <a:ext cx="4410456" cy="704088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BWL - Betriebswirtschaftslehre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A38921A8-21F3-1AA1-09FE-77036AAAE396}"/>
              </a:ext>
            </a:extLst>
          </p:cNvPr>
          <p:cNvSpPr/>
          <p:nvPr/>
        </p:nvSpPr>
        <p:spPr>
          <a:xfrm>
            <a:off x="6948543" y="1483851"/>
            <a:ext cx="4410456" cy="704088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VWL - Volkswirtschaftslehre</a:t>
            </a:r>
          </a:p>
        </p:txBody>
      </p:sp>
      <p:sp>
        <p:nvSpPr>
          <p:cNvPr id="24" name="Pfeil nach rechts 23">
            <a:extLst>
              <a:ext uri="{FF2B5EF4-FFF2-40B4-BE49-F238E27FC236}">
                <a16:creationId xmlns:a16="http://schemas.microsoft.com/office/drawing/2014/main" id="{419F3092-8932-CD4F-A5AA-06FE8A2ECE93}"/>
              </a:ext>
            </a:extLst>
          </p:cNvPr>
          <p:cNvSpPr/>
          <p:nvPr/>
        </p:nvSpPr>
        <p:spPr>
          <a:xfrm rot="5400000">
            <a:off x="2331342" y="2033852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Pfeil nach rechts 24">
            <a:extLst>
              <a:ext uri="{FF2B5EF4-FFF2-40B4-BE49-F238E27FC236}">
                <a16:creationId xmlns:a16="http://schemas.microsoft.com/office/drawing/2014/main" id="{A5DE071F-0E2B-F874-C542-C3643013B0F9}"/>
              </a:ext>
            </a:extLst>
          </p:cNvPr>
          <p:cNvSpPr/>
          <p:nvPr/>
        </p:nvSpPr>
        <p:spPr>
          <a:xfrm rot="5400000">
            <a:off x="9134171" y="2028145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F644107-8C9C-DAEF-ABEA-44CAE152F9A1}"/>
              </a:ext>
            </a:extLst>
          </p:cNvPr>
          <p:cNvSpPr/>
          <p:nvPr/>
        </p:nvSpPr>
        <p:spPr>
          <a:xfrm>
            <a:off x="1211014" y="2540827"/>
            <a:ext cx="2501449" cy="704066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Mercedes Benz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D3F905D6-9F07-A643-34AC-261222BC8303}"/>
              </a:ext>
            </a:extLst>
          </p:cNvPr>
          <p:cNvSpPr/>
          <p:nvPr/>
        </p:nvSpPr>
        <p:spPr>
          <a:xfrm>
            <a:off x="8071734" y="2540827"/>
            <a:ext cx="2501449" cy="704066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Europäische Zentralbank</a:t>
            </a: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66C5CC99-0494-61C0-C756-1CE085A49E3C}"/>
              </a:ext>
            </a:extLst>
          </p:cNvPr>
          <p:cNvSpPr/>
          <p:nvPr/>
        </p:nvSpPr>
        <p:spPr>
          <a:xfrm>
            <a:off x="2878359" y="3324545"/>
            <a:ext cx="1386538" cy="518930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Produktion</a:t>
            </a: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600CE198-DCA1-53CE-71F5-78960DCEDE25}"/>
              </a:ext>
            </a:extLst>
          </p:cNvPr>
          <p:cNvSpPr/>
          <p:nvPr/>
        </p:nvSpPr>
        <p:spPr>
          <a:xfrm>
            <a:off x="2878359" y="3968337"/>
            <a:ext cx="1386538" cy="518930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Logistik</a:t>
            </a:r>
          </a:p>
        </p:txBody>
      </p: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BBA98AB7-A867-27EE-FA29-FE4256567D89}"/>
              </a:ext>
            </a:extLst>
          </p:cNvPr>
          <p:cNvSpPr/>
          <p:nvPr/>
        </p:nvSpPr>
        <p:spPr>
          <a:xfrm>
            <a:off x="2878359" y="4606249"/>
            <a:ext cx="1386538" cy="518930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Marketing</a:t>
            </a:r>
          </a:p>
        </p:txBody>
      </p:sp>
      <p:sp>
        <p:nvSpPr>
          <p:cNvPr id="51" name="Abgerundetes Rechteck 50">
            <a:extLst>
              <a:ext uri="{FF2B5EF4-FFF2-40B4-BE49-F238E27FC236}">
                <a16:creationId xmlns:a16="http://schemas.microsoft.com/office/drawing/2014/main" id="{3AC22FAE-937C-D4CB-99AE-1774A381A5CB}"/>
              </a:ext>
            </a:extLst>
          </p:cNvPr>
          <p:cNvSpPr/>
          <p:nvPr/>
        </p:nvSpPr>
        <p:spPr>
          <a:xfrm>
            <a:off x="517745" y="5260474"/>
            <a:ext cx="1386538" cy="518930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Vertrieb</a:t>
            </a:r>
          </a:p>
        </p:txBody>
      </p:sp>
      <p:sp>
        <p:nvSpPr>
          <p:cNvPr id="52" name="Abgerundetes Rechteck 51">
            <a:extLst>
              <a:ext uri="{FF2B5EF4-FFF2-40B4-BE49-F238E27FC236}">
                <a16:creationId xmlns:a16="http://schemas.microsoft.com/office/drawing/2014/main" id="{EC53065D-BC51-E7A0-B782-AE0272CDEE9E}"/>
              </a:ext>
            </a:extLst>
          </p:cNvPr>
          <p:cNvSpPr/>
          <p:nvPr/>
        </p:nvSpPr>
        <p:spPr>
          <a:xfrm>
            <a:off x="517745" y="5894259"/>
            <a:ext cx="2620979" cy="518930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Unternehmensrechnung</a:t>
            </a:r>
          </a:p>
        </p:txBody>
      </p:sp>
      <p:sp>
        <p:nvSpPr>
          <p:cNvPr id="53" name="Abgerundetes Rechteck 52">
            <a:extLst>
              <a:ext uri="{FF2B5EF4-FFF2-40B4-BE49-F238E27FC236}">
                <a16:creationId xmlns:a16="http://schemas.microsoft.com/office/drawing/2014/main" id="{BD092B44-76F3-49F6-F951-A77A09328FFD}"/>
              </a:ext>
            </a:extLst>
          </p:cNvPr>
          <p:cNvSpPr/>
          <p:nvPr/>
        </p:nvSpPr>
        <p:spPr>
          <a:xfrm>
            <a:off x="517745" y="3324545"/>
            <a:ext cx="1386538" cy="518930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Steuern</a:t>
            </a:r>
          </a:p>
        </p:txBody>
      </p:sp>
      <p:sp>
        <p:nvSpPr>
          <p:cNvPr id="54" name="Abgerundetes Rechteck 53">
            <a:extLst>
              <a:ext uri="{FF2B5EF4-FFF2-40B4-BE49-F238E27FC236}">
                <a16:creationId xmlns:a16="http://schemas.microsoft.com/office/drawing/2014/main" id="{F28A1EB3-6127-2C14-57CE-0B19AB094C99}"/>
              </a:ext>
            </a:extLst>
          </p:cNvPr>
          <p:cNvSpPr/>
          <p:nvPr/>
        </p:nvSpPr>
        <p:spPr>
          <a:xfrm>
            <a:off x="517745" y="3964636"/>
            <a:ext cx="1386538" cy="518930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Personal</a:t>
            </a:r>
          </a:p>
        </p:txBody>
      </p:sp>
      <p:sp>
        <p:nvSpPr>
          <p:cNvPr id="55" name="Abgerundetes Rechteck 54">
            <a:extLst>
              <a:ext uri="{FF2B5EF4-FFF2-40B4-BE49-F238E27FC236}">
                <a16:creationId xmlns:a16="http://schemas.microsoft.com/office/drawing/2014/main" id="{1A269148-7776-96EB-F10E-5ABC17B806E6}"/>
              </a:ext>
            </a:extLst>
          </p:cNvPr>
          <p:cNvSpPr/>
          <p:nvPr/>
        </p:nvSpPr>
        <p:spPr>
          <a:xfrm>
            <a:off x="2878359" y="5256347"/>
            <a:ext cx="1770913" cy="518930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Forschung und Entwicklung</a:t>
            </a:r>
          </a:p>
        </p:txBody>
      </p:sp>
      <p:sp>
        <p:nvSpPr>
          <p:cNvPr id="56" name="Abgerundetes Rechteck 55">
            <a:extLst>
              <a:ext uri="{FF2B5EF4-FFF2-40B4-BE49-F238E27FC236}">
                <a16:creationId xmlns:a16="http://schemas.microsoft.com/office/drawing/2014/main" id="{19300FAE-FF01-DB6A-BD82-316D00C5682B}"/>
              </a:ext>
            </a:extLst>
          </p:cNvPr>
          <p:cNvSpPr/>
          <p:nvPr/>
        </p:nvSpPr>
        <p:spPr>
          <a:xfrm>
            <a:off x="517746" y="4612555"/>
            <a:ext cx="1386538" cy="518930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Design</a:t>
            </a:r>
          </a:p>
        </p:txBody>
      </p:sp>
      <p:sp>
        <p:nvSpPr>
          <p:cNvPr id="57" name="Abgerundetes Rechteck 56">
            <a:extLst>
              <a:ext uri="{FF2B5EF4-FFF2-40B4-BE49-F238E27FC236}">
                <a16:creationId xmlns:a16="http://schemas.microsoft.com/office/drawing/2014/main" id="{781D6F9E-B840-9286-0C85-295669BFE188}"/>
              </a:ext>
            </a:extLst>
          </p:cNvPr>
          <p:cNvSpPr/>
          <p:nvPr/>
        </p:nvSpPr>
        <p:spPr>
          <a:xfrm>
            <a:off x="3262734" y="5894259"/>
            <a:ext cx="1386538" cy="518930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Compliance</a:t>
            </a:r>
          </a:p>
        </p:txBody>
      </p:sp>
      <p:cxnSp>
        <p:nvCxnSpPr>
          <p:cNvPr id="59" name="Gewinkelte Verbindung 58">
            <a:extLst>
              <a:ext uri="{FF2B5EF4-FFF2-40B4-BE49-F238E27FC236}">
                <a16:creationId xmlns:a16="http://schemas.microsoft.com/office/drawing/2014/main" id="{C45F1DFF-EA32-3250-0D68-154AC27A2CF0}"/>
              </a:ext>
            </a:extLst>
          </p:cNvPr>
          <p:cNvCxnSpPr>
            <a:stCxn id="8" idx="2"/>
            <a:endCxn id="53" idx="3"/>
          </p:cNvCxnSpPr>
          <p:nvPr/>
        </p:nvCxnSpPr>
        <p:spPr>
          <a:xfrm rot="5400000">
            <a:off x="2013453" y="3135723"/>
            <a:ext cx="339117" cy="55745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Gewinkelte Verbindung 59">
            <a:extLst>
              <a:ext uri="{FF2B5EF4-FFF2-40B4-BE49-F238E27FC236}">
                <a16:creationId xmlns:a16="http://schemas.microsoft.com/office/drawing/2014/main" id="{ED2F39BC-AAE4-4432-859E-B08117AD924E}"/>
              </a:ext>
            </a:extLst>
          </p:cNvPr>
          <p:cNvCxnSpPr>
            <a:cxnSpLocks/>
            <a:stCxn id="8" idx="2"/>
            <a:endCxn id="22" idx="1"/>
          </p:cNvCxnSpPr>
          <p:nvPr/>
        </p:nvCxnSpPr>
        <p:spPr>
          <a:xfrm rot="16200000" flipH="1">
            <a:off x="2500491" y="3206141"/>
            <a:ext cx="339117" cy="41662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Gewinkelte Verbindung 62">
            <a:extLst>
              <a:ext uri="{FF2B5EF4-FFF2-40B4-BE49-F238E27FC236}">
                <a16:creationId xmlns:a16="http://schemas.microsoft.com/office/drawing/2014/main" id="{7C0B8891-8757-75AA-5E4F-367F94CF110D}"/>
              </a:ext>
            </a:extLst>
          </p:cNvPr>
          <p:cNvCxnSpPr>
            <a:cxnSpLocks/>
            <a:stCxn id="8" idx="2"/>
            <a:endCxn id="23" idx="1"/>
          </p:cNvCxnSpPr>
          <p:nvPr/>
        </p:nvCxnSpPr>
        <p:spPr>
          <a:xfrm rot="16200000" flipH="1">
            <a:off x="2178595" y="3528037"/>
            <a:ext cx="982909" cy="41662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winkelte Verbindung 65">
            <a:extLst>
              <a:ext uri="{FF2B5EF4-FFF2-40B4-BE49-F238E27FC236}">
                <a16:creationId xmlns:a16="http://schemas.microsoft.com/office/drawing/2014/main" id="{5FBBAD24-4EED-D461-B970-58D2EA667B33}"/>
              </a:ext>
            </a:extLst>
          </p:cNvPr>
          <p:cNvCxnSpPr>
            <a:cxnSpLocks/>
            <a:stCxn id="8" idx="2"/>
            <a:endCxn id="54" idx="3"/>
          </p:cNvCxnSpPr>
          <p:nvPr/>
        </p:nvCxnSpPr>
        <p:spPr>
          <a:xfrm rot="5400000">
            <a:off x="1693407" y="3455769"/>
            <a:ext cx="979208" cy="55745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Gewinkelte Verbindung 68">
            <a:extLst>
              <a:ext uri="{FF2B5EF4-FFF2-40B4-BE49-F238E27FC236}">
                <a16:creationId xmlns:a16="http://schemas.microsoft.com/office/drawing/2014/main" id="{3B7C44F4-71BB-DCD7-2E1E-721C7FEBAAD1}"/>
              </a:ext>
            </a:extLst>
          </p:cNvPr>
          <p:cNvCxnSpPr>
            <a:cxnSpLocks/>
            <a:endCxn id="56" idx="3"/>
          </p:cNvCxnSpPr>
          <p:nvPr/>
        </p:nvCxnSpPr>
        <p:spPr>
          <a:xfrm rot="5400000">
            <a:off x="1375185" y="3785466"/>
            <a:ext cx="1615653" cy="55745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Gewinkelte Verbindung 71">
            <a:extLst>
              <a:ext uri="{FF2B5EF4-FFF2-40B4-BE49-F238E27FC236}">
                <a16:creationId xmlns:a16="http://schemas.microsoft.com/office/drawing/2014/main" id="{56860B7B-F14C-2AFB-A214-87469ECF35D0}"/>
              </a:ext>
            </a:extLst>
          </p:cNvPr>
          <p:cNvCxnSpPr>
            <a:cxnSpLocks/>
            <a:stCxn id="8" idx="2"/>
            <a:endCxn id="38" idx="1"/>
          </p:cNvCxnSpPr>
          <p:nvPr/>
        </p:nvCxnSpPr>
        <p:spPr>
          <a:xfrm rot="16200000" flipH="1">
            <a:off x="1859639" y="3846993"/>
            <a:ext cx="1620821" cy="41662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Gewinkelte Verbindung 74">
            <a:extLst>
              <a:ext uri="{FF2B5EF4-FFF2-40B4-BE49-F238E27FC236}">
                <a16:creationId xmlns:a16="http://schemas.microsoft.com/office/drawing/2014/main" id="{50E1069C-F589-D8E4-8427-49AF614BBF99}"/>
              </a:ext>
            </a:extLst>
          </p:cNvPr>
          <p:cNvCxnSpPr>
            <a:cxnSpLocks/>
            <a:stCxn id="8" idx="2"/>
            <a:endCxn id="51" idx="3"/>
          </p:cNvCxnSpPr>
          <p:nvPr/>
        </p:nvCxnSpPr>
        <p:spPr>
          <a:xfrm rot="5400000">
            <a:off x="1045488" y="4103688"/>
            <a:ext cx="2275046" cy="55745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Gewinkelte Verbindung 78">
            <a:extLst>
              <a:ext uri="{FF2B5EF4-FFF2-40B4-BE49-F238E27FC236}">
                <a16:creationId xmlns:a16="http://schemas.microsoft.com/office/drawing/2014/main" id="{09BE1F0B-2825-F71B-4186-9C12C0A63750}"/>
              </a:ext>
            </a:extLst>
          </p:cNvPr>
          <p:cNvCxnSpPr>
            <a:cxnSpLocks/>
            <a:stCxn id="8" idx="2"/>
            <a:endCxn id="55" idx="1"/>
          </p:cNvCxnSpPr>
          <p:nvPr/>
        </p:nvCxnSpPr>
        <p:spPr>
          <a:xfrm rot="16200000" flipH="1">
            <a:off x="1534590" y="4172042"/>
            <a:ext cx="2270919" cy="41662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8D5C1F3C-DA66-56A3-9A05-EEA96D084B67}"/>
              </a:ext>
            </a:extLst>
          </p:cNvPr>
          <p:cNvCxnSpPr/>
          <p:nvPr/>
        </p:nvCxnSpPr>
        <p:spPr>
          <a:xfrm>
            <a:off x="2461738" y="5515812"/>
            <a:ext cx="0" cy="3784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Geschweifte Klammer rechts 84">
            <a:extLst>
              <a:ext uri="{FF2B5EF4-FFF2-40B4-BE49-F238E27FC236}">
                <a16:creationId xmlns:a16="http://schemas.microsoft.com/office/drawing/2014/main" id="{2ECC9B7F-725A-956B-8AA1-D63BC0900871}"/>
              </a:ext>
            </a:extLst>
          </p:cNvPr>
          <p:cNvSpPr/>
          <p:nvPr/>
        </p:nvSpPr>
        <p:spPr>
          <a:xfrm>
            <a:off x="4799032" y="2523645"/>
            <a:ext cx="487680" cy="3889539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Abgerundetes Rechteck 85">
            <a:extLst>
              <a:ext uri="{FF2B5EF4-FFF2-40B4-BE49-F238E27FC236}">
                <a16:creationId xmlns:a16="http://schemas.microsoft.com/office/drawing/2014/main" id="{452BE7EC-23AB-272E-3AC9-97367933E93C}"/>
              </a:ext>
            </a:extLst>
          </p:cNvPr>
          <p:cNvSpPr/>
          <p:nvPr/>
        </p:nvSpPr>
        <p:spPr>
          <a:xfrm rot="16200000">
            <a:off x="4045051" y="4208948"/>
            <a:ext cx="3025193" cy="51893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 Stark abhängig von Branche!</a:t>
            </a:r>
          </a:p>
        </p:txBody>
      </p:sp>
      <p:sp>
        <p:nvSpPr>
          <p:cNvPr id="87" name="Abgerundetes Rechteck 86">
            <a:extLst>
              <a:ext uri="{FF2B5EF4-FFF2-40B4-BE49-F238E27FC236}">
                <a16:creationId xmlns:a16="http://schemas.microsoft.com/office/drawing/2014/main" id="{6034A59D-0034-3345-5BAB-C70DBEB4FBD5}"/>
              </a:ext>
            </a:extLst>
          </p:cNvPr>
          <p:cNvSpPr/>
          <p:nvPr/>
        </p:nvSpPr>
        <p:spPr>
          <a:xfrm>
            <a:off x="6326059" y="3305156"/>
            <a:ext cx="3016671" cy="949879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Monetäre Angelegenheiten</a:t>
            </a:r>
          </a:p>
        </p:txBody>
      </p:sp>
      <p:sp>
        <p:nvSpPr>
          <p:cNvPr id="88" name="Abgerundetes Rechteck 87">
            <a:extLst>
              <a:ext uri="{FF2B5EF4-FFF2-40B4-BE49-F238E27FC236}">
                <a16:creationId xmlns:a16="http://schemas.microsoft.com/office/drawing/2014/main" id="{DED42668-1481-35D8-F87B-7F91FFCBAB0D}"/>
              </a:ext>
            </a:extLst>
          </p:cNvPr>
          <p:cNvSpPr/>
          <p:nvPr/>
        </p:nvSpPr>
        <p:spPr>
          <a:xfrm>
            <a:off x="9510807" y="3299644"/>
            <a:ext cx="2561586" cy="949879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Akademische Forschung</a:t>
            </a:r>
          </a:p>
        </p:txBody>
      </p:sp>
      <p:sp>
        <p:nvSpPr>
          <p:cNvPr id="89" name="Abgerundetes Rechteck 88">
            <a:extLst>
              <a:ext uri="{FF2B5EF4-FFF2-40B4-BE49-F238E27FC236}">
                <a16:creationId xmlns:a16="http://schemas.microsoft.com/office/drawing/2014/main" id="{D69272EA-137E-DA31-F724-C16A4F58B832}"/>
              </a:ext>
            </a:extLst>
          </p:cNvPr>
          <p:cNvSpPr/>
          <p:nvPr/>
        </p:nvSpPr>
        <p:spPr>
          <a:xfrm>
            <a:off x="9510807" y="4382417"/>
            <a:ext cx="2561586" cy="949878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Geldpolitische Implementierung</a:t>
            </a:r>
          </a:p>
        </p:txBody>
      </p:sp>
      <p:sp>
        <p:nvSpPr>
          <p:cNvPr id="90" name="Abgerundetes Rechteck 89">
            <a:extLst>
              <a:ext uri="{FF2B5EF4-FFF2-40B4-BE49-F238E27FC236}">
                <a16:creationId xmlns:a16="http://schemas.microsoft.com/office/drawing/2014/main" id="{3E95F6DD-B2A7-A22E-58CB-37F6A4EFEA66}"/>
              </a:ext>
            </a:extLst>
          </p:cNvPr>
          <p:cNvSpPr/>
          <p:nvPr/>
        </p:nvSpPr>
        <p:spPr>
          <a:xfrm>
            <a:off x="6326059" y="4382416"/>
            <a:ext cx="3016671" cy="949879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Politische Verständigung</a:t>
            </a:r>
          </a:p>
        </p:txBody>
      </p:sp>
    </p:spTree>
    <p:extLst>
      <p:ext uri="{BB962C8B-B14F-4D97-AF65-F5344CB8AC3E}">
        <p14:creationId xmlns:p14="http://schemas.microsoft.com/office/powerpoint/2010/main" val="2623225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0"/>
            <a:ext cx="10282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0" y="0"/>
            <a:ext cx="3605049" cy="6858000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0" y="2579915"/>
            <a:ext cx="3605049" cy="1262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Ablauf des Studiums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BE8D8ED-B91F-4D80-83AB-25DFDD737C92}"/>
              </a:ext>
            </a:extLst>
          </p:cNvPr>
          <p:cNvSpPr txBox="1"/>
          <p:nvPr/>
        </p:nvSpPr>
        <p:spPr>
          <a:xfrm>
            <a:off x="3605049" y="6642556"/>
            <a:ext cx="84495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/>
              <a:t>Bildquelle: </a:t>
            </a:r>
          </a:p>
          <a:p>
            <a:r>
              <a:rPr lang="de-DE" sz="400" dirty="0"/>
              <a:t>https://</a:t>
            </a:r>
            <a:r>
              <a:rPr lang="de-DE" sz="400" dirty="0" err="1"/>
              <a:t>www.google.com</a:t>
            </a:r>
            <a:r>
              <a:rPr lang="de-DE" sz="400" dirty="0"/>
              <a:t>/</a:t>
            </a:r>
            <a:r>
              <a:rPr lang="de-DE" sz="400" dirty="0" err="1"/>
              <a:t>url?sa</a:t>
            </a:r>
            <a:r>
              <a:rPr lang="de-DE" sz="400" dirty="0"/>
              <a:t>=</a:t>
            </a:r>
            <a:r>
              <a:rPr lang="de-DE" sz="400" dirty="0" err="1"/>
              <a:t>i&amp;url</a:t>
            </a:r>
            <a:r>
              <a:rPr lang="de-DE" sz="400" dirty="0"/>
              <a:t>=https%3A%2F%2Fme2be.de%2Fhochschulen%2Fcau-christian-albrechts-universitaet-zu-kiel%2F&amp;psig=AOvVaw3pyzL9cEIYeIjpIqHRPR5F&amp;ust=1667135603618000&amp;source=</a:t>
            </a:r>
            <a:r>
              <a:rPr lang="de-DE" sz="400" dirty="0" err="1"/>
              <a:t>images&amp;cd</a:t>
            </a:r>
            <a:r>
              <a:rPr lang="de-DE" sz="400" dirty="0"/>
              <a:t>=</a:t>
            </a:r>
            <a:r>
              <a:rPr lang="de-DE" sz="400" dirty="0" err="1"/>
              <a:t>vfe&amp;ved</a:t>
            </a:r>
            <a:r>
              <a:rPr lang="de-DE" sz="400" dirty="0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16827505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45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848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Den richtigen Studiengang finden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1CF77E6-C2FE-8783-E102-D836738A6FB1}"/>
              </a:ext>
            </a:extLst>
          </p:cNvPr>
          <p:cNvSpPr txBox="1"/>
          <p:nvPr/>
        </p:nvSpPr>
        <p:spPr>
          <a:xfrm>
            <a:off x="239484" y="1390725"/>
            <a:ext cx="479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Alternativansatz:</a:t>
            </a:r>
          </a:p>
        </p:txBody>
      </p:sp>
      <p:sp>
        <p:nvSpPr>
          <p:cNvPr id="39" name="Pfeil nach rechts 38">
            <a:extLst>
              <a:ext uri="{FF2B5EF4-FFF2-40B4-BE49-F238E27FC236}">
                <a16:creationId xmlns:a16="http://schemas.microsoft.com/office/drawing/2014/main" id="{B2822DED-C7B1-72FA-CD26-619DE9701A1C}"/>
              </a:ext>
            </a:extLst>
          </p:cNvPr>
          <p:cNvSpPr/>
          <p:nvPr/>
        </p:nvSpPr>
        <p:spPr>
          <a:xfrm rot="16200000">
            <a:off x="1754327" y="5423953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539E0EC6-E445-A1AD-6332-8E117FAFD67D}"/>
              </a:ext>
            </a:extLst>
          </p:cNvPr>
          <p:cNvSpPr/>
          <p:nvPr/>
        </p:nvSpPr>
        <p:spPr>
          <a:xfrm>
            <a:off x="788081" y="240086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Gespräche und Austausch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A3353E2D-4CE0-CC15-EE2A-784213FBDD8B}"/>
              </a:ext>
            </a:extLst>
          </p:cNvPr>
          <p:cNvSpPr/>
          <p:nvPr/>
        </p:nvSpPr>
        <p:spPr>
          <a:xfrm>
            <a:off x="3479621" y="240086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Jobmöglichkeiten und Arbeitsalltag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5F1D9D9C-65AB-7D3D-E63D-84071010E894}"/>
              </a:ext>
            </a:extLst>
          </p:cNvPr>
          <p:cNvSpPr/>
          <p:nvPr/>
        </p:nvSpPr>
        <p:spPr>
          <a:xfrm>
            <a:off x="3100098" y="2371988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4F10606-14E2-2225-3FFA-4549A494F79B}"/>
              </a:ext>
            </a:extLst>
          </p:cNvPr>
          <p:cNvSpPr/>
          <p:nvPr/>
        </p:nvSpPr>
        <p:spPr>
          <a:xfrm>
            <a:off x="6149418" y="2400860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Orientierung und Auswahl</a:t>
            </a:r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19A96FE3-A63C-FBBA-737F-11AAEF6E27F0}"/>
              </a:ext>
            </a:extLst>
          </p:cNvPr>
          <p:cNvSpPr/>
          <p:nvPr/>
        </p:nvSpPr>
        <p:spPr>
          <a:xfrm>
            <a:off x="5780578" y="2371988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152F7D61-9CB9-3D08-8157-7132FB81A3F3}"/>
              </a:ext>
            </a:extLst>
          </p:cNvPr>
          <p:cNvSpPr/>
          <p:nvPr/>
        </p:nvSpPr>
        <p:spPr>
          <a:xfrm>
            <a:off x="8490015" y="2353749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54C97C13-7325-16E7-F290-36E80E934CE1}"/>
              </a:ext>
            </a:extLst>
          </p:cNvPr>
          <p:cNvSpPr/>
          <p:nvPr/>
        </p:nvSpPr>
        <p:spPr>
          <a:xfrm>
            <a:off x="788081" y="3741638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Tiefere Einblicke und Verdichtung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5D61D8BA-E69F-2E05-6D1B-0FBD1CE6FCE5}"/>
              </a:ext>
            </a:extLst>
          </p:cNvPr>
          <p:cNvGrpSpPr/>
          <p:nvPr/>
        </p:nvGrpSpPr>
        <p:grpSpPr>
          <a:xfrm>
            <a:off x="1751877" y="2755024"/>
            <a:ext cx="8403931" cy="939573"/>
            <a:chOff x="1751877" y="3499743"/>
            <a:chExt cx="8403931" cy="939573"/>
          </a:xfrm>
        </p:grpSpPr>
        <p:sp>
          <p:nvSpPr>
            <p:cNvPr id="41" name="Rechteckiger Pfeil 40">
              <a:extLst>
                <a:ext uri="{FF2B5EF4-FFF2-40B4-BE49-F238E27FC236}">
                  <a16:creationId xmlns:a16="http://schemas.microsoft.com/office/drawing/2014/main" id="{6D4E3FE1-05E4-E0A2-E4B4-FE3E4C9FA9F0}"/>
                </a:ext>
              </a:extLst>
            </p:cNvPr>
            <p:cNvSpPr/>
            <p:nvPr/>
          </p:nvSpPr>
          <p:spPr>
            <a:xfrm rot="10800000">
              <a:off x="5363851" y="3499743"/>
              <a:ext cx="4791957" cy="535217"/>
            </a:xfrm>
            <a:prstGeom prst="bentArrow">
              <a:avLst>
                <a:gd name="adj1" fmla="val 25000"/>
                <a:gd name="adj2" fmla="val 12710"/>
                <a:gd name="adj3" fmla="val 25000"/>
                <a:gd name="adj4" fmla="val 4375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2" name="Rechteckiger Pfeil 41">
              <a:extLst>
                <a:ext uri="{FF2B5EF4-FFF2-40B4-BE49-F238E27FC236}">
                  <a16:creationId xmlns:a16="http://schemas.microsoft.com/office/drawing/2014/main" id="{8FBFBCCF-CA51-EA9E-8BD0-77032A79FEBF}"/>
                </a:ext>
              </a:extLst>
            </p:cNvPr>
            <p:cNvSpPr/>
            <p:nvPr/>
          </p:nvSpPr>
          <p:spPr>
            <a:xfrm rot="5400000" flipV="1">
              <a:off x="3433980" y="2217213"/>
              <a:ext cx="540000" cy="3904205"/>
            </a:xfrm>
            <a:prstGeom prst="ben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E0CD19F5-93A5-5446-4C22-49A876D0F5CA}"/>
              </a:ext>
            </a:extLst>
          </p:cNvPr>
          <p:cNvSpPr/>
          <p:nvPr/>
        </p:nvSpPr>
        <p:spPr>
          <a:xfrm>
            <a:off x="8898118" y="2400860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Studienauswahl</a:t>
            </a:r>
          </a:p>
        </p:txBody>
      </p:sp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9B42B51B-6E6D-F915-6B49-9549ED12DDE7}"/>
              </a:ext>
            </a:extLst>
          </p:cNvPr>
          <p:cNvSpPr/>
          <p:nvPr/>
        </p:nvSpPr>
        <p:spPr>
          <a:xfrm>
            <a:off x="788081" y="597045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Gespräche und Austausch</a:t>
            </a:r>
          </a:p>
        </p:txBody>
      </p:sp>
      <p:sp>
        <p:nvSpPr>
          <p:cNvPr id="44" name="Abgerundetes Rechteck 43">
            <a:extLst>
              <a:ext uri="{FF2B5EF4-FFF2-40B4-BE49-F238E27FC236}">
                <a16:creationId xmlns:a16="http://schemas.microsoft.com/office/drawing/2014/main" id="{D14844AF-389C-1832-4D8E-5287E34DF83E}"/>
              </a:ext>
            </a:extLst>
          </p:cNvPr>
          <p:cNvSpPr/>
          <p:nvPr/>
        </p:nvSpPr>
        <p:spPr>
          <a:xfrm>
            <a:off x="788081" y="4923861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Jobmöglichkeiten und Arbeitsalltag</a:t>
            </a:r>
          </a:p>
        </p:txBody>
      </p:sp>
      <p:sp>
        <p:nvSpPr>
          <p:cNvPr id="45" name="Pfeil nach rechts 44">
            <a:extLst>
              <a:ext uri="{FF2B5EF4-FFF2-40B4-BE49-F238E27FC236}">
                <a16:creationId xmlns:a16="http://schemas.microsoft.com/office/drawing/2014/main" id="{BB453506-5ADB-D325-7CB2-15FFD354D90E}"/>
              </a:ext>
            </a:extLst>
          </p:cNvPr>
          <p:cNvSpPr/>
          <p:nvPr/>
        </p:nvSpPr>
        <p:spPr>
          <a:xfrm rot="16200000">
            <a:off x="1715647" y="4303715"/>
            <a:ext cx="407298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Abgerundetes Rechteck 45">
            <a:extLst>
              <a:ext uri="{FF2B5EF4-FFF2-40B4-BE49-F238E27FC236}">
                <a16:creationId xmlns:a16="http://schemas.microsoft.com/office/drawing/2014/main" id="{719C2608-8438-B116-A017-718F2F82BA7C}"/>
              </a:ext>
            </a:extLst>
          </p:cNvPr>
          <p:cNvSpPr/>
          <p:nvPr/>
        </p:nvSpPr>
        <p:spPr>
          <a:xfrm>
            <a:off x="3479622" y="3779345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Motivation und Freude</a:t>
            </a:r>
          </a:p>
        </p:txBody>
      </p:sp>
      <p:sp>
        <p:nvSpPr>
          <p:cNvPr id="47" name="Pfeil nach rechts 46">
            <a:extLst>
              <a:ext uri="{FF2B5EF4-FFF2-40B4-BE49-F238E27FC236}">
                <a16:creationId xmlns:a16="http://schemas.microsoft.com/office/drawing/2014/main" id="{42780CDB-C0D0-5B99-DC3C-75CF4711FC36}"/>
              </a:ext>
            </a:extLst>
          </p:cNvPr>
          <p:cNvSpPr/>
          <p:nvPr/>
        </p:nvSpPr>
        <p:spPr>
          <a:xfrm>
            <a:off x="3100098" y="3735535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F2AE79D9-FB44-D363-AD46-CCA8AAC9D0F6}"/>
              </a:ext>
            </a:extLst>
          </p:cNvPr>
          <p:cNvSpPr/>
          <p:nvPr/>
        </p:nvSpPr>
        <p:spPr>
          <a:xfrm>
            <a:off x="9704109" y="3827281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Studienerfolg</a:t>
            </a:r>
          </a:p>
        </p:txBody>
      </p:sp>
      <p:sp>
        <p:nvSpPr>
          <p:cNvPr id="49" name="Abgerundetes Rechteck 48">
            <a:extLst>
              <a:ext uri="{FF2B5EF4-FFF2-40B4-BE49-F238E27FC236}">
                <a16:creationId xmlns:a16="http://schemas.microsoft.com/office/drawing/2014/main" id="{431F3E1B-8F2E-717E-D33E-6BB8C1AE6CD2}"/>
              </a:ext>
            </a:extLst>
          </p:cNvPr>
          <p:cNvSpPr/>
          <p:nvPr/>
        </p:nvSpPr>
        <p:spPr>
          <a:xfrm>
            <a:off x="6153329" y="3827282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Gute Leistungen</a:t>
            </a:r>
          </a:p>
        </p:txBody>
      </p:sp>
      <p:sp>
        <p:nvSpPr>
          <p:cNvPr id="50" name="Pfeil nach rechts 49">
            <a:extLst>
              <a:ext uri="{FF2B5EF4-FFF2-40B4-BE49-F238E27FC236}">
                <a16:creationId xmlns:a16="http://schemas.microsoft.com/office/drawing/2014/main" id="{7D907D93-7E24-8A74-ACC8-E9C00AC4CB64}"/>
              </a:ext>
            </a:extLst>
          </p:cNvPr>
          <p:cNvSpPr/>
          <p:nvPr/>
        </p:nvSpPr>
        <p:spPr>
          <a:xfrm>
            <a:off x="5780578" y="3783473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Pfeil nach rechts 50">
            <a:extLst>
              <a:ext uri="{FF2B5EF4-FFF2-40B4-BE49-F238E27FC236}">
                <a16:creationId xmlns:a16="http://schemas.microsoft.com/office/drawing/2014/main" id="{680F9879-8B02-A079-F7A9-83064ED3ADE1}"/>
              </a:ext>
            </a:extLst>
          </p:cNvPr>
          <p:cNvSpPr/>
          <p:nvPr/>
        </p:nvSpPr>
        <p:spPr>
          <a:xfrm>
            <a:off x="8490015" y="3780170"/>
            <a:ext cx="1134752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Nach unten gekrümmter Pfeil 51">
            <a:extLst>
              <a:ext uri="{FF2B5EF4-FFF2-40B4-BE49-F238E27FC236}">
                <a16:creationId xmlns:a16="http://schemas.microsoft.com/office/drawing/2014/main" id="{3F438581-7FCD-2904-B87D-B3AA9E329A4A}"/>
              </a:ext>
            </a:extLst>
          </p:cNvPr>
          <p:cNvSpPr/>
          <p:nvPr/>
        </p:nvSpPr>
        <p:spPr>
          <a:xfrm rot="10800000">
            <a:off x="2143169" y="4481078"/>
            <a:ext cx="5616660" cy="791851"/>
          </a:xfrm>
          <a:prstGeom prst="curved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FCC7F7A-BE95-47B0-9333-7ADF9826295F}"/>
              </a:ext>
            </a:extLst>
          </p:cNvPr>
          <p:cNvGrpSpPr/>
          <p:nvPr/>
        </p:nvGrpSpPr>
        <p:grpSpPr>
          <a:xfrm>
            <a:off x="636021" y="2986204"/>
            <a:ext cx="3760923" cy="2125311"/>
            <a:chOff x="3293714" y="1705408"/>
            <a:chExt cx="3760923" cy="2125311"/>
          </a:xfrm>
        </p:grpSpPr>
        <p:sp>
          <p:nvSpPr>
            <p:cNvPr id="10" name="Ring 9">
              <a:extLst>
                <a:ext uri="{FF2B5EF4-FFF2-40B4-BE49-F238E27FC236}">
                  <a16:creationId xmlns:a16="http://schemas.microsoft.com/office/drawing/2014/main" id="{F605906F-DD35-6FD0-4318-EB50B706FE13}"/>
                </a:ext>
              </a:extLst>
            </p:cNvPr>
            <p:cNvSpPr/>
            <p:nvPr/>
          </p:nvSpPr>
          <p:spPr>
            <a:xfrm rot="1340452">
              <a:off x="3293714" y="1705408"/>
              <a:ext cx="2703146" cy="2003869"/>
            </a:xfrm>
            <a:prstGeom prst="donut">
              <a:avLst>
                <a:gd name="adj" fmla="val 10807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F308E303-8C12-A7C8-4810-72A2E2DE8851}"/>
                </a:ext>
              </a:extLst>
            </p:cNvPr>
            <p:cNvSpPr/>
            <p:nvPr/>
          </p:nvSpPr>
          <p:spPr>
            <a:xfrm rot="1520419">
              <a:off x="5778289" y="3205061"/>
              <a:ext cx="405353" cy="27337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BF55ED5-3CFA-1B96-C30F-EB0B18FBC919}"/>
                </a:ext>
              </a:extLst>
            </p:cNvPr>
            <p:cNvSpPr/>
            <p:nvPr/>
          </p:nvSpPr>
          <p:spPr>
            <a:xfrm rot="1520419">
              <a:off x="5955865" y="3352424"/>
              <a:ext cx="1098772" cy="47829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09F356FE-E107-6579-9684-AEF06CF1041B}"/>
              </a:ext>
            </a:extLst>
          </p:cNvPr>
          <p:cNvSpPr/>
          <p:nvPr/>
        </p:nvSpPr>
        <p:spPr>
          <a:xfrm>
            <a:off x="9704109" y="5364737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Traumjob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629E6EC-E0A6-551D-352B-816FF6D8E6D3}"/>
              </a:ext>
            </a:extLst>
          </p:cNvPr>
          <p:cNvCxnSpPr>
            <a:endCxn id="8" idx="0"/>
          </p:cNvCxnSpPr>
          <p:nvPr/>
        </p:nvCxnSpPr>
        <p:spPr>
          <a:xfrm>
            <a:off x="10835326" y="4430596"/>
            <a:ext cx="0" cy="934141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1E3862B0-01FD-40EB-0CC5-E173E918FFDB}"/>
              </a:ext>
            </a:extLst>
          </p:cNvPr>
          <p:cNvSpPr/>
          <p:nvPr/>
        </p:nvSpPr>
        <p:spPr>
          <a:xfrm>
            <a:off x="5145044" y="533980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Praktika</a:t>
            </a:r>
          </a:p>
        </p:txBody>
      </p:sp>
    </p:spTree>
    <p:extLst>
      <p:ext uri="{BB962C8B-B14F-4D97-AF65-F5344CB8AC3E}">
        <p14:creationId xmlns:p14="http://schemas.microsoft.com/office/powerpoint/2010/main" val="3698501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46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848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Ein Semester 5 Module (Allgemeingültig)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B420AD8-0A23-6BAA-055B-AB7D83160F39}"/>
              </a:ext>
            </a:extLst>
          </p:cNvPr>
          <p:cNvSpPr/>
          <p:nvPr/>
        </p:nvSpPr>
        <p:spPr>
          <a:xfrm>
            <a:off x="3989564" y="5613100"/>
            <a:ext cx="3789680" cy="699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Modul 3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0CD9F77-9CF7-6D99-16C7-966786527384}"/>
              </a:ext>
            </a:extLst>
          </p:cNvPr>
          <p:cNvSpPr/>
          <p:nvPr/>
        </p:nvSpPr>
        <p:spPr>
          <a:xfrm>
            <a:off x="7340456" y="3565854"/>
            <a:ext cx="3789680" cy="699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Modul 5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8ED13A9-09B4-9503-D96F-55A4ED0F8B1B}"/>
              </a:ext>
            </a:extLst>
          </p:cNvPr>
          <p:cNvSpPr/>
          <p:nvPr/>
        </p:nvSpPr>
        <p:spPr>
          <a:xfrm>
            <a:off x="1300281" y="4604496"/>
            <a:ext cx="3789680" cy="699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Modul 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C30FC0E-4E9A-974C-8BBC-FA83982EBB21}"/>
              </a:ext>
            </a:extLst>
          </p:cNvPr>
          <p:cNvSpPr/>
          <p:nvPr/>
        </p:nvSpPr>
        <p:spPr>
          <a:xfrm>
            <a:off x="391886" y="3568793"/>
            <a:ext cx="3789680" cy="699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Modul 1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407F9C8-3C75-61C9-9B63-699F2F242D75}"/>
              </a:ext>
            </a:extLst>
          </p:cNvPr>
          <p:cNvSpPr/>
          <p:nvPr/>
        </p:nvSpPr>
        <p:spPr>
          <a:xfrm>
            <a:off x="6715760" y="4599524"/>
            <a:ext cx="3789680" cy="699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Modul 4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B5909D2-D05F-44EE-E1CE-878F3F9AA33C}"/>
              </a:ext>
            </a:extLst>
          </p:cNvPr>
          <p:cNvSpPr/>
          <p:nvPr/>
        </p:nvSpPr>
        <p:spPr>
          <a:xfrm>
            <a:off x="3947260" y="2036732"/>
            <a:ext cx="3789680" cy="699614"/>
          </a:xfrm>
          <a:prstGeom prst="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u="sng"/>
              <a:t>Semester</a:t>
            </a:r>
            <a:r>
              <a:rPr lang="de-DE"/>
              <a:t> 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622B1ABC-871B-F35B-D4FD-5803FE838A43}"/>
              </a:ext>
            </a:extLst>
          </p:cNvPr>
          <p:cNvCxnSpPr>
            <a:stCxn id="14" idx="2"/>
            <a:endCxn id="10" idx="3"/>
          </p:cNvCxnSpPr>
          <p:nvPr/>
        </p:nvCxnSpPr>
        <p:spPr>
          <a:xfrm flipH="1">
            <a:off x="4181566" y="2736346"/>
            <a:ext cx="1660534" cy="11822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376A362-D171-B378-9610-E4FB619AF082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573452" y="2736346"/>
            <a:ext cx="1268648" cy="18631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7C55DA0-215B-26AD-FC95-17A37C19837B}"/>
              </a:ext>
            </a:extLst>
          </p:cNvPr>
          <p:cNvCxnSpPr>
            <a:cxnSpLocks/>
          </p:cNvCxnSpPr>
          <p:nvPr/>
        </p:nvCxnSpPr>
        <p:spPr>
          <a:xfrm>
            <a:off x="5842100" y="2736346"/>
            <a:ext cx="1268648" cy="18631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42DF2C9A-88FF-7437-D753-B5D9B9BBA015}"/>
              </a:ext>
            </a:extLst>
          </p:cNvPr>
          <p:cNvCxnSpPr>
            <a:cxnSpLocks/>
            <a:stCxn id="14" idx="2"/>
            <a:endCxn id="8" idx="1"/>
          </p:cNvCxnSpPr>
          <p:nvPr/>
        </p:nvCxnSpPr>
        <p:spPr>
          <a:xfrm>
            <a:off x="5842100" y="2736346"/>
            <a:ext cx="1498356" cy="11793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161DBB5-5980-E621-ECBE-4790199FB707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>
            <a:off x="5842100" y="2736346"/>
            <a:ext cx="42304" cy="28767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028F44A8-9072-C64F-DA8F-10ACD7C5BE4C}"/>
              </a:ext>
            </a:extLst>
          </p:cNvPr>
          <p:cNvSpPr/>
          <p:nvPr/>
        </p:nvSpPr>
        <p:spPr>
          <a:xfrm>
            <a:off x="8172620" y="1680276"/>
            <a:ext cx="2956704" cy="49900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u="sng"/>
              <a:t>Wintersemester</a:t>
            </a:r>
            <a:r>
              <a:rPr lang="de-DE"/>
              <a:t> 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81695B6-1AD0-FF07-1705-4BD87A2906C7}"/>
              </a:ext>
            </a:extLst>
          </p:cNvPr>
          <p:cNvSpPr/>
          <p:nvPr/>
        </p:nvSpPr>
        <p:spPr>
          <a:xfrm>
            <a:off x="8172620" y="2521209"/>
            <a:ext cx="2956704" cy="49900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u="sng"/>
              <a:t>Sommersemester</a:t>
            </a:r>
            <a:r>
              <a:rPr lang="de-DE"/>
              <a:t> 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142B9C0-CDA2-D43A-BCCE-F6E6E101E64A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 flipV="1">
            <a:off x="7736940" y="1929777"/>
            <a:ext cx="435680" cy="4567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D363440-3A2C-9441-219C-A3B0521BF06E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736940" y="2386539"/>
            <a:ext cx="435680" cy="3841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5468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47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8961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Veranstaltungen pro Modul (Allgemeingültig)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692FDD6-E40E-2B15-9255-8E91095D1B70}"/>
              </a:ext>
            </a:extLst>
          </p:cNvPr>
          <p:cNvSpPr/>
          <p:nvPr/>
        </p:nvSpPr>
        <p:spPr>
          <a:xfrm>
            <a:off x="344852" y="3120524"/>
            <a:ext cx="3789680" cy="699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Vorlesung (2 SWS)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93542CD-EBA6-7570-2304-020D874763FC}"/>
              </a:ext>
            </a:extLst>
          </p:cNvPr>
          <p:cNvSpPr/>
          <p:nvPr/>
        </p:nvSpPr>
        <p:spPr>
          <a:xfrm>
            <a:off x="1874620" y="4439557"/>
            <a:ext cx="3789680" cy="699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Übung (2 SWS)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777AD87-9D15-03B1-EC27-5C2266ADA28F}"/>
              </a:ext>
            </a:extLst>
          </p:cNvPr>
          <p:cNvSpPr/>
          <p:nvPr/>
        </p:nvSpPr>
        <p:spPr>
          <a:xfrm>
            <a:off x="3815180" y="2079305"/>
            <a:ext cx="3789680" cy="699614"/>
          </a:xfrm>
          <a:prstGeom prst="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u="sng"/>
              <a:t>Modul XYZ = 6 CP.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E0D1A44-BE42-40AC-6967-8052F3337D42}"/>
              </a:ext>
            </a:extLst>
          </p:cNvPr>
          <p:cNvSpPr/>
          <p:nvPr/>
        </p:nvSpPr>
        <p:spPr>
          <a:xfrm>
            <a:off x="6073239" y="4439557"/>
            <a:ext cx="3789680" cy="699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Ggf. Tutorium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C850D1F-9D97-EEEC-83AF-8773EF8184B8}"/>
              </a:ext>
            </a:extLst>
          </p:cNvPr>
          <p:cNvCxnSpPr>
            <a:cxnSpLocks/>
            <a:stCxn id="26" idx="2"/>
            <a:endCxn id="24" idx="3"/>
          </p:cNvCxnSpPr>
          <p:nvPr/>
        </p:nvCxnSpPr>
        <p:spPr>
          <a:xfrm flipH="1">
            <a:off x="4134532" y="2778919"/>
            <a:ext cx="1575488" cy="6914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915396D6-EA8A-D0A3-0719-EC5214EDB26C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5710020" y="2778919"/>
            <a:ext cx="2258059" cy="16606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3F202FA-CAE2-8EC5-AF12-A523EF7ED2EE}"/>
              </a:ext>
            </a:extLst>
          </p:cNvPr>
          <p:cNvCxnSpPr>
            <a:cxnSpLocks/>
            <a:stCxn id="26" idx="2"/>
            <a:endCxn id="25" idx="0"/>
          </p:cNvCxnSpPr>
          <p:nvPr/>
        </p:nvCxnSpPr>
        <p:spPr>
          <a:xfrm flipH="1">
            <a:off x="3769460" y="2778919"/>
            <a:ext cx="1940560" cy="16606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964EE575-762F-12CB-299C-40B758A9B43A}"/>
              </a:ext>
            </a:extLst>
          </p:cNvPr>
          <p:cNvSpPr/>
          <p:nvPr/>
        </p:nvSpPr>
        <p:spPr>
          <a:xfrm>
            <a:off x="8971379" y="2079305"/>
            <a:ext cx="2743200" cy="699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6 CP. = 180h </a:t>
            </a:r>
            <a:r>
              <a:rPr lang="de-DE" err="1"/>
              <a:t>Workload</a:t>
            </a:r>
            <a:endParaRPr lang="de-DE"/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19BE05F-76CF-5D35-5D58-7FE35906FABB}"/>
              </a:ext>
            </a:extLst>
          </p:cNvPr>
          <p:cNvCxnSpPr>
            <a:cxnSpLocks/>
            <a:stCxn id="26" idx="3"/>
            <a:endCxn id="31" idx="1"/>
          </p:cNvCxnSpPr>
          <p:nvPr/>
        </p:nvCxnSpPr>
        <p:spPr>
          <a:xfrm>
            <a:off x="7604860" y="2429112"/>
            <a:ext cx="136651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B9D91CA8-B21D-4621-1B3F-34356AA2F423}"/>
              </a:ext>
            </a:extLst>
          </p:cNvPr>
          <p:cNvSpPr/>
          <p:nvPr/>
        </p:nvSpPr>
        <p:spPr>
          <a:xfrm>
            <a:off x="7850751" y="3128726"/>
            <a:ext cx="3789680" cy="699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Seminar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08B6C8A7-B182-48ED-0D5E-025C36D8D3FC}"/>
              </a:ext>
            </a:extLst>
          </p:cNvPr>
          <p:cNvCxnSpPr>
            <a:cxnSpLocks/>
            <a:stCxn id="26" idx="2"/>
            <a:endCxn id="33" idx="1"/>
          </p:cNvCxnSpPr>
          <p:nvPr/>
        </p:nvCxnSpPr>
        <p:spPr>
          <a:xfrm>
            <a:off x="5710020" y="2778919"/>
            <a:ext cx="2140731" cy="6996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78CB413C-DB60-BB56-1350-A1645EFC51FD}"/>
              </a:ext>
            </a:extLst>
          </p:cNvPr>
          <p:cNvSpPr txBox="1"/>
          <p:nvPr/>
        </p:nvSpPr>
        <p:spPr>
          <a:xfrm>
            <a:off x="59960" y="6033184"/>
            <a:ext cx="3629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SWS = Semesterwochenstunden</a:t>
            </a:r>
          </a:p>
          <a:p>
            <a:r>
              <a:rPr lang="de-DE" dirty="0"/>
              <a:t>CP. = </a:t>
            </a:r>
            <a:r>
              <a:rPr lang="de-DE" dirty="0" err="1"/>
              <a:t>Credit</a:t>
            </a:r>
            <a:r>
              <a:rPr lang="de-DE" dirty="0"/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3663968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48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848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Studienablauf (VWL)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69404CC-1775-3B42-1B76-0CBBA741716C}"/>
              </a:ext>
            </a:extLst>
          </p:cNvPr>
          <p:cNvSpPr txBox="1"/>
          <p:nvPr/>
        </p:nvSpPr>
        <p:spPr>
          <a:xfrm>
            <a:off x="7491027" y="4851025"/>
            <a:ext cx="3417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Semester 1-3: </a:t>
            </a:r>
            <a:r>
              <a:rPr lang="de-DE" b="1" dirty="0"/>
              <a:t>Pflichtteil</a:t>
            </a:r>
          </a:p>
          <a:p>
            <a:r>
              <a:rPr lang="de-DE" b="1" dirty="0"/>
              <a:t>	95 </a:t>
            </a:r>
            <a:r>
              <a:rPr lang="de-DE" b="1" dirty="0" err="1"/>
              <a:t>Credit</a:t>
            </a:r>
            <a:r>
              <a:rPr lang="de-DE" b="1" dirty="0"/>
              <a:t> Points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94F99BB-E590-9314-27CF-C50CFFB1B3C2}"/>
              </a:ext>
            </a:extLst>
          </p:cNvPr>
          <p:cNvSpPr txBox="1"/>
          <p:nvPr/>
        </p:nvSpPr>
        <p:spPr>
          <a:xfrm>
            <a:off x="7477760" y="2423741"/>
            <a:ext cx="3417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Semester 4-6: </a:t>
            </a:r>
            <a:r>
              <a:rPr lang="de-DE" b="1" dirty="0" err="1"/>
              <a:t>Wahlteil</a:t>
            </a:r>
            <a:endParaRPr lang="de-DE" b="1" dirty="0"/>
          </a:p>
          <a:p>
            <a:r>
              <a:rPr lang="de-DE" b="1" dirty="0"/>
              <a:t>	85 </a:t>
            </a:r>
            <a:r>
              <a:rPr lang="de-DE" b="1" dirty="0" err="1"/>
              <a:t>Credit</a:t>
            </a:r>
            <a:r>
              <a:rPr lang="de-DE" b="1" dirty="0"/>
              <a:t> Points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677DB3F-ACC3-F730-7EAD-A51A188861EA}"/>
              </a:ext>
            </a:extLst>
          </p:cNvPr>
          <p:cNvSpPr/>
          <p:nvPr/>
        </p:nvSpPr>
        <p:spPr>
          <a:xfrm>
            <a:off x="3053180" y="3872885"/>
            <a:ext cx="3789680" cy="699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Semester 3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7B58014-BA37-3E71-2DAE-92BF4E5C2B49}"/>
              </a:ext>
            </a:extLst>
          </p:cNvPr>
          <p:cNvSpPr/>
          <p:nvPr/>
        </p:nvSpPr>
        <p:spPr>
          <a:xfrm>
            <a:off x="3053180" y="4685884"/>
            <a:ext cx="3789680" cy="699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Semester 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59ED2356-E259-3D61-1DD8-B8AE2DF3EAE4}"/>
              </a:ext>
            </a:extLst>
          </p:cNvPr>
          <p:cNvSpPr/>
          <p:nvPr/>
        </p:nvSpPr>
        <p:spPr>
          <a:xfrm>
            <a:off x="3053180" y="3092082"/>
            <a:ext cx="3789680" cy="699614"/>
          </a:xfrm>
          <a:prstGeom prst="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Semester 4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E74F6D1-6414-D569-ED58-EE0CC39ED63B}"/>
              </a:ext>
            </a:extLst>
          </p:cNvPr>
          <p:cNvSpPr/>
          <p:nvPr/>
        </p:nvSpPr>
        <p:spPr>
          <a:xfrm>
            <a:off x="3053180" y="2316211"/>
            <a:ext cx="3789680" cy="699614"/>
          </a:xfrm>
          <a:prstGeom prst="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Semester 5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526A1AE6-AEDD-DE9A-AA1D-9554D3A9FB25}"/>
              </a:ext>
            </a:extLst>
          </p:cNvPr>
          <p:cNvSpPr/>
          <p:nvPr/>
        </p:nvSpPr>
        <p:spPr>
          <a:xfrm>
            <a:off x="3053180" y="5498883"/>
            <a:ext cx="3789680" cy="699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Semester 1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8788D86E-4C0B-7C43-E3CF-3E2D74FB3706}"/>
              </a:ext>
            </a:extLst>
          </p:cNvPr>
          <p:cNvSpPr/>
          <p:nvPr/>
        </p:nvSpPr>
        <p:spPr>
          <a:xfrm>
            <a:off x="3053180" y="1536766"/>
            <a:ext cx="3789680" cy="699614"/>
          </a:xfrm>
          <a:prstGeom prst="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Semester 6</a:t>
            </a:r>
          </a:p>
        </p:txBody>
      </p:sp>
      <p:sp>
        <p:nvSpPr>
          <p:cNvPr id="32" name="Geschweifte Klammer rechts 31">
            <a:extLst>
              <a:ext uri="{FF2B5EF4-FFF2-40B4-BE49-F238E27FC236}">
                <a16:creationId xmlns:a16="http://schemas.microsoft.com/office/drawing/2014/main" id="{C8E4E94C-F06F-C5BF-5222-9A2B97A0037E}"/>
              </a:ext>
            </a:extLst>
          </p:cNvPr>
          <p:cNvSpPr/>
          <p:nvPr/>
        </p:nvSpPr>
        <p:spPr>
          <a:xfrm>
            <a:off x="6949440" y="1536767"/>
            <a:ext cx="487680" cy="2266806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Geschweifte Klammer rechts 32">
            <a:extLst>
              <a:ext uri="{FF2B5EF4-FFF2-40B4-BE49-F238E27FC236}">
                <a16:creationId xmlns:a16="http://schemas.microsoft.com/office/drawing/2014/main" id="{C129EC3A-C2CF-732A-CD24-CC600577DE17}"/>
              </a:ext>
            </a:extLst>
          </p:cNvPr>
          <p:cNvSpPr/>
          <p:nvPr/>
        </p:nvSpPr>
        <p:spPr>
          <a:xfrm>
            <a:off x="6990080" y="3894813"/>
            <a:ext cx="487680" cy="2303677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C99E111-C39B-AD27-8EB8-5C89EB22B745}"/>
              </a:ext>
            </a:extLst>
          </p:cNvPr>
          <p:cNvSpPr txBox="1"/>
          <p:nvPr/>
        </p:nvSpPr>
        <p:spPr>
          <a:xfrm>
            <a:off x="239483" y="1375988"/>
            <a:ext cx="1815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Regelstudienzeit: 6 Semester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6358AADC-69DB-69B6-9D50-E2FB8FB2295D}"/>
              </a:ext>
            </a:extLst>
          </p:cNvPr>
          <p:cNvSpPr txBox="1"/>
          <p:nvPr/>
        </p:nvSpPr>
        <p:spPr>
          <a:xfrm>
            <a:off x="3053180" y="6210240"/>
            <a:ext cx="438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Alles genau nachzulesen im Modulhandbuch</a:t>
            </a:r>
            <a:endParaRPr lang="de-DE" b="1"/>
          </a:p>
        </p:txBody>
      </p:sp>
      <p:sp>
        <p:nvSpPr>
          <p:cNvPr id="36" name="Geschweifte Klammer rechts 35">
            <a:extLst>
              <a:ext uri="{FF2B5EF4-FFF2-40B4-BE49-F238E27FC236}">
                <a16:creationId xmlns:a16="http://schemas.microsoft.com/office/drawing/2014/main" id="{8C3BB64A-3FFF-5F5A-3AE7-77E0D6D268AA}"/>
              </a:ext>
            </a:extLst>
          </p:cNvPr>
          <p:cNvSpPr/>
          <p:nvPr/>
        </p:nvSpPr>
        <p:spPr>
          <a:xfrm flipH="1" flipV="1">
            <a:off x="2055222" y="1592793"/>
            <a:ext cx="487680" cy="4605693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5437392B-296D-84C2-C54C-855B553187A1}"/>
              </a:ext>
            </a:extLst>
          </p:cNvPr>
          <p:cNvSpPr txBox="1"/>
          <p:nvPr/>
        </p:nvSpPr>
        <p:spPr>
          <a:xfrm>
            <a:off x="500944" y="3700065"/>
            <a:ext cx="2041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Bachelor VWL:</a:t>
            </a:r>
          </a:p>
          <a:p>
            <a:r>
              <a:rPr lang="de-DE" b="1" dirty="0"/>
              <a:t> 180 </a:t>
            </a:r>
            <a:r>
              <a:rPr lang="de-DE" b="1" dirty="0" err="1"/>
              <a:t>Credits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07244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0"/>
            <a:ext cx="10282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0" y="0"/>
            <a:ext cx="3605049" cy="6858000"/>
          </a:xfrm>
          <a:prstGeom prst="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0" y="2579915"/>
            <a:ext cx="3605049" cy="1262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Eure Tutoren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0C94CE8-EA1A-7DD1-63FA-954E90CC32F7}"/>
              </a:ext>
            </a:extLst>
          </p:cNvPr>
          <p:cNvSpPr txBox="1"/>
          <p:nvPr/>
        </p:nvSpPr>
        <p:spPr>
          <a:xfrm>
            <a:off x="3605049" y="6642556"/>
            <a:ext cx="84495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/>
              <a:t>Bildquelle: </a:t>
            </a:r>
          </a:p>
          <a:p>
            <a:r>
              <a:rPr lang="de-DE" sz="400" dirty="0"/>
              <a:t>https://</a:t>
            </a:r>
            <a:r>
              <a:rPr lang="de-DE" sz="400" dirty="0" err="1"/>
              <a:t>www.google.com</a:t>
            </a:r>
            <a:r>
              <a:rPr lang="de-DE" sz="400" dirty="0"/>
              <a:t>/</a:t>
            </a:r>
            <a:r>
              <a:rPr lang="de-DE" sz="400" dirty="0" err="1"/>
              <a:t>url?sa</a:t>
            </a:r>
            <a:r>
              <a:rPr lang="de-DE" sz="400" dirty="0"/>
              <a:t>=</a:t>
            </a:r>
            <a:r>
              <a:rPr lang="de-DE" sz="400" dirty="0" err="1"/>
              <a:t>i&amp;url</a:t>
            </a:r>
            <a:r>
              <a:rPr lang="de-DE" sz="400" dirty="0"/>
              <a:t>=https%3A%2F%2Fme2be.de%2Fhochschulen%2Fcau-christian-albrechts-universitaet-zu-kiel%2F&amp;psig=AOvVaw3pyzL9cEIYeIjpIqHRPR5F&amp;ust=1667135603618000&amp;source=</a:t>
            </a:r>
            <a:r>
              <a:rPr lang="de-DE" sz="400" dirty="0" err="1"/>
              <a:t>images&amp;cd</a:t>
            </a:r>
            <a:r>
              <a:rPr lang="de-DE" sz="400" dirty="0"/>
              <a:t>=</a:t>
            </a:r>
            <a:r>
              <a:rPr lang="de-DE" sz="400" dirty="0" err="1"/>
              <a:t>vfe&amp;ved</a:t>
            </a:r>
            <a:r>
              <a:rPr lang="de-DE" sz="400" dirty="0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21893594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49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848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Studienablauf (BWL)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69404CC-1775-3B42-1B76-0CBBA741716C}"/>
              </a:ext>
            </a:extLst>
          </p:cNvPr>
          <p:cNvSpPr txBox="1"/>
          <p:nvPr/>
        </p:nvSpPr>
        <p:spPr>
          <a:xfrm>
            <a:off x="7491027" y="4851025"/>
            <a:ext cx="3417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Semester 1-4: </a:t>
            </a:r>
            <a:r>
              <a:rPr lang="de-DE" b="1" dirty="0"/>
              <a:t>Pflichtteil</a:t>
            </a:r>
          </a:p>
          <a:p>
            <a:r>
              <a:rPr lang="de-DE" b="1" dirty="0"/>
              <a:t>	125 </a:t>
            </a:r>
            <a:r>
              <a:rPr lang="de-DE" b="1" dirty="0" err="1"/>
              <a:t>Credit</a:t>
            </a:r>
            <a:r>
              <a:rPr lang="de-DE" b="1" dirty="0"/>
              <a:t> Points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94F99BB-E590-9314-27CF-C50CFFB1B3C2}"/>
              </a:ext>
            </a:extLst>
          </p:cNvPr>
          <p:cNvSpPr txBox="1"/>
          <p:nvPr/>
        </p:nvSpPr>
        <p:spPr>
          <a:xfrm>
            <a:off x="7477760" y="2423741"/>
            <a:ext cx="3417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Semester 5-6: </a:t>
            </a:r>
            <a:r>
              <a:rPr lang="de-DE" b="1" dirty="0" err="1"/>
              <a:t>Wahlteil</a:t>
            </a:r>
            <a:endParaRPr lang="de-DE" b="1" dirty="0"/>
          </a:p>
          <a:p>
            <a:r>
              <a:rPr lang="de-DE" b="1" dirty="0"/>
              <a:t>	55 </a:t>
            </a:r>
            <a:r>
              <a:rPr lang="de-DE" b="1" dirty="0" err="1"/>
              <a:t>Credit</a:t>
            </a:r>
            <a:r>
              <a:rPr lang="de-DE" b="1" dirty="0"/>
              <a:t> Points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677DB3F-ACC3-F730-7EAD-A51A188861EA}"/>
              </a:ext>
            </a:extLst>
          </p:cNvPr>
          <p:cNvSpPr/>
          <p:nvPr/>
        </p:nvSpPr>
        <p:spPr>
          <a:xfrm>
            <a:off x="3053180" y="3872885"/>
            <a:ext cx="3789680" cy="699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Semester 3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7B58014-BA37-3E71-2DAE-92BF4E5C2B49}"/>
              </a:ext>
            </a:extLst>
          </p:cNvPr>
          <p:cNvSpPr/>
          <p:nvPr/>
        </p:nvSpPr>
        <p:spPr>
          <a:xfrm>
            <a:off x="3053180" y="4685884"/>
            <a:ext cx="3789680" cy="699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Semester 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59ED2356-E259-3D61-1DD8-B8AE2DF3EAE4}"/>
              </a:ext>
            </a:extLst>
          </p:cNvPr>
          <p:cNvSpPr/>
          <p:nvPr/>
        </p:nvSpPr>
        <p:spPr>
          <a:xfrm>
            <a:off x="3053180" y="3092082"/>
            <a:ext cx="3789680" cy="699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9A1B7D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Semester 4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E74F6D1-6414-D569-ED58-EE0CC39ED63B}"/>
              </a:ext>
            </a:extLst>
          </p:cNvPr>
          <p:cNvSpPr/>
          <p:nvPr/>
        </p:nvSpPr>
        <p:spPr>
          <a:xfrm>
            <a:off x="3053180" y="2316211"/>
            <a:ext cx="3789680" cy="699614"/>
          </a:xfrm>
          <a:prstGeom prst="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Semester 5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526A1AE6-AEDD-DE9A-AA1D-9554D3A9FB25}"/>
              </a:ext>
            </a:extLst>
          </p:cNvPr>
          <p:cNvSpPr/>
          <p:nvPr/>
        </p:nvSpPr>
        <p:spPr>
          <a:xfrm>
            <a:off x="3053180" y="5498883"/>
            <a:ext cx="3789680" cy="699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Semester 1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8788D86E-4C0B-7C43-E3CF-3E2D74FB3706}"/>
              </a:ext>
            </a:extLst>
          </p:cNvPr>
          <p:cNvSpPr/>
          <p:nvPr/>
        </p:nvSpPr>
        <p:spPr>
          <a:xfrm>
            <a:off x="3053180" y="1536766"/>
            <a:ext cx="3789680" cy="699614"/>
          </a:xfrm>
          <a:prstGeom prst="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Semester 6</a:t>
            </a:r>
          </a:p>
        </p:txBody>
      </p:sp>
      <p:sp>
        <p:nvSpPr>
          <p:cNvPr id="32" name="Geschweifte Klammer rechts 31">
            <a:extLst>
              <a:ext uri="{FF2B5EF4-FFF2-40B4-BE49-F238E27FC236}">
                <a16:creationId xmlns:a16="http://schemas.microsoft.com/office/drawing/2014/main" id="{C8E4E94C-F06F-C5BF-5222-9A2B97A0037E}"/>
              </a:ext>
            </a:extLst>
          </p:cNvPr>
          <p:cNvSpPr/>
          <p:nvPr/>
        </p:nvSpPr>
        <p:spPr>
          <a:xfrm>
            <a:off x="6949440" y="1536767"/>
            <a:ext cx="487680" cy="150212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Geschweifte Klammer rechts 32">
            <a:extLst>
              <a:ext uri="{FF2B5EF4-FFF2-40B4-BE49-F238E27FC236}">
                <a16:creationId xmlns:a16="http://schemas.microsoft.com/office/drawing/2014/main" id="{C129EC3A-C2CF-732A-CD24-CC600577DE17}"/>
              </a:ext>
            </a:extLst>
          </p:cNvPr>
          <p:cNvSpPr/>
          <p:nvPr/>
        </p:nvSpPr>
        <p:spPr>
          <a:xfrm>
            <a:off x="6990080" y="3155111"/>
            <a:ext cx="487680" cy="304338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C99E111-C39B-AD27-8EB8-5C89EB22B745}"/>
              </a:ext>
            </a:extLst>
          </p:cNvPr>
          <p:cNvSpPr txBox="1"/>
          <p:nvPr/>
        </p:nvSpPr>
        <p:spPr>
          <a:xfrm>
            <a:off x="239483" y="1375988"/>
            <a:ext cx="1815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Regelstudienzeit: 6 Semester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6358AADC-69DB-69B6-9D50-E2FB8FB2295D}"/>
              </a:ext>
            </a:extLst>
          </p:cNvPr>
          <p:cNvSpPr txBox="1"/>
          <p:nvPr/>
        </p:nvSpPr>
        <p:spPr>
          <a:xfrm>
            <a:off x="3053180" y="6210240"/>
            <a:ext cx="438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Alles genau nachzulesen im Modulhandbuch</a:t>
            </a:r>
            <a:endParaRPr lang="de-DE" b="1"/>
          </a:p>
        </p:txBody>
      </p:sp>
      <p:sp>
        <p:nvSpPr>
          <p:cNvPr id="36" name="Geschweifte Klammer rechts 35">
            <a:extLst>
              <a:ext uri="{FF2B5EF4-FFF2-40B4-BE49-F238E27FC236}">
                <a16:creationId xmlns:a16="http://schemas.microsoft.com/office/drawing/2014/main" id="{8C3BB64A-3FFF-5F5A-3AE7-77E0D6D268AA}"/>
              </a:ext>
            </a:extLst>
          </p:cNvPr>
          <p:cNvSpPr/>
          <p:nvPr/>
        </p:nvSpPr>
        <p:spPr>
          <a:xfrm flipH="1" flipV="1">
            <a:off x="2055222" y="1592793"/>
            <a:ext cx="487680" cy="4605693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5437392B-296D-84C2-C54C-855B553187A1}"/>
              </a:ext>
            </a:extLst>
          </p:cNvPr>
          <p:cNvSpPr txBox="1"/>
          <p:nvPr/>
        </p:nvSpPr>
        <p:spPr>
          <a:xfrm>
            <a:off x="500944" y="3700065"/>
            <a:ext cx="2041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Bachelor BWL:</a:t>
            </a:r>
          </a:p>
          <a:p>
            <a:r>
              <a:rPr lang="de-DE" b="1" dirty="0"/>
              <a:t> 180 </a:t>
            </a:r>
            <a:r>
              <a:rPr lang="de-DE" b="1" dirty="0" err="1"/>
              <a:t>Credits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710090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50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848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Studienablauf  - Vergleich VWL und BWL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677DB3F-ACC3-F730-7EAD-A51A188861EA}"/>
              </a:ext>
            </a:extLst>
          </p:cNvPr>
          <p:cNvSpPr/>
          <p:nvPr/>
        </p:nvSpPr>
        <p:spPr>
          <a:xfrm>
            <a:off x="337412" y="3793690"/>
            <a:ext cx="3789680" cy="699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Semester 3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7B58014-BA37-3E71-2DAE-92BF4E5C2B49}"/>
              </a:ext>
            </a:extLst>
          </p:cNvPr>
          <p:cNvSpPr/>
          <p:nvPr/>
        </p:nvSpPr>
        <p:spPr>
          <a:xfrm>
            <a:off x="337412" y="4606689"/>
            <a:ext cx="3789680" cy="699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Semester 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59ED2356-E259-3D61-1DD8-B8AE2DF3EAE4}"/>
              </a:ext>
            </a:extLst>
          </p:cNvPr>
          <p:cNvSpPr/>
          <p:nvPr/>
        </p:nvSpPr>
        <p:spPr>
          <a:xfrm>
            <a:off x="337412" y="3012887"/>
            <a:ext cx="3789680" cy="699614"/>
          </a:xfrm>
          <a:prstGeom prst="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Semester 4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E74F6D1-6414-D569-ED58-EE0CC39ED63B}"/>
              </a:ext>
            </a:extLst>
          </p:cNvPr>
          <p:cNvSpPr/>
          <p:nvPr/>
        </p:nvSpPr>
        <p:spPr>
          <a:xfrm>
            <a:off x="337412" y="2237016"/>
            <a:ext cx="3789680" cy="699614"/>
          </a:xfrm>
          <a:prstGeom prst="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Semester 5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526A1AE6-AEDD-DE9A-AA1D-9554D3A9FB25}"/>
              </a:ext>
            </a:extLst>
          </p:cNvPr>
          <p:cNvSpPr/>
          <p:nvPr/>
        </p:nvSpPr>
        <p:spPr>
          <a:xfrm>
            <a:off x="337412" y="5419688"/>
            <a:ext cx="3789680" cy="699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Semester 1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8788D86E-4C0B-7C43-E3CF-3E2D74FB3706}"/>
              </a:ext>
            </a:extLst>
          </p:cNvPr>
          <p:cNvSpPr/>
          <p:nvPr/>
        </p:nvSpPr>
        <p:spPr>
          <a:xfrm>
            <a:off x="337412" y="1457571"/>
            <a:ext cx="3789680" cy="699614"/>
          </a:xfrm>
          <a:prstGeom prst="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Semester 6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D96D03B-B510-C880-F808-240CB56B0F4C}"/>
              </a:ext>
            </a:extLst>
          </p:cNvPr>
          <p:cNvSpPr/>
          <p:nvPr/>
        </p:nvSpPr>
        <p:spPr>
          <a:xfrm>
            <a:off x="7826348" y="3793690"/>
            <a:ext cx="3789680" cy="699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Semester 3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0439D03-8C8B-3BA9-4875-908218C8D688}"/>
              </a:ext>
            </a:extLst>
          </p:cNvPr>
          <p:cNvSpPr/>
          <p:nvPr/>
        </p:nvSpPr>
        <p:spPr>
          <a:xfrm>
            <a:off x="7826348" y="4606689"/>
            <a:ext cx="3789680" cy="699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Semester 2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2D111E1-DD28-4857-3C9B-916C2071353D}"/>
              </a:ext>
            </a:extLst>
          </p:cNvPr>
          <p:cNvSpPr/>
          <p:nvPr/>
        </p:nvSpPr>
        <p:spPr>
          <a:xfrm>
            <a:off x="7826348" y="3012887"/>
            <a:ext cx="3789680" cy="699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9A1B7D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Semester 4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7F41CC-D266-A3EC-E724-CBF7A5075BC2}"/>
              </a:ext>
            </a:extLst>
          </p:cNvPr>
          <p:cNvSpPr/>
          <p:nvPr/>
        </p:nvSpPr>
        <p:spPr>
          <a:xfrm>
            <a:off x="7826348" y="2237016"/>
            <a:ext cx="3789680" cy="699614"/>
          </a:xfrm>
          <a:prstGeom prst="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Semester 5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6BECFD4-DCB6-4B09-50B5-B72F8104BB65}"/>
              </a:ext>
            </a:extLst>
          </p:cNvPr>
          <p:cNvSpPr/>
          <p:nvPr/>
        </p:nvSpPr>
        <p:spPr>
          <a:xfrm>
            <a:off x="7826348" y="5419688"/>
            <a:ext cx="3789680" cy="6996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Semester 1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7C12BF8-1F74-3B1E-775F-7CC2FA8D25D2}"/>
              </a:ext>
            </a:extLst>
          </p:cNvPr>
          <p:cNvSpPr/>
          <p:nvPr/>
        </p:nvSpPr>
        <p:spPr>
          <a:xfrm>
            <a:off x="7826348" y="1457571"/>
            <a:ext cx="3789680" cy="699614"/>
          </a:xfrm>
          <a:prstGeom prst="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Semester 6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4BC61D83-F853-7967-91CF-1BF116F6802B}"/>
              </a:ext>
            </a:extLst>
          </p:cNvPr>
          <p:cNvSpPr/>
          <p:nvPr/>
        </p:nvSpPr>
        <p:spPr>
          <a:xfrm rot="1618778">
            <a:off x="10406484" y="1637501"/>
            <a:ext cx="1459992" cy="61264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BWL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76077B24-F759-ED50-32CD-AAF979B08C00}"/>
              </a:ext>
            </a:extLst>
          </p:cNvPr>
          <p:cNvSpPr/>
          <p:nvPr/>
        </p:nvSpPr>
        <p:spPr>
          <a:xfrm rot="1665820">
            <a:off x="3064770" y="1607634"/>
            <a:ext cx="1459992" cy="61264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VWL</a:t>
            </a:r>
          </a:p>
        </p:txBody>
      </p:sp>
      <p:sp>
        <p:nvSpPr>
          <p:cNvPr id="17" name="Geschweifte Klammer rechts 16">
            <a:extLst>
              <a:ext uri="{FF2B5EF4-FFF2-40B4-BE49-F238E27FC236}">
                <a16:creationId xmlns:a16="http://schemas.microsoft.com/office/drawing/2014/main" id="{5E0F15D0-9999-9D58-0B50-6D0CBA6EA28F}"/>
              </a:ext>
            </a:extLst>
          </p:cNvPr>
          <p:cNvSpPr/>
          <p:nvPr/>
        </p:nvSpPr>
        <p:spPr>
          <a:xfrm>
            <a:off x="4240513" y="3793690"/>
            <a:ext cx="487680" cy="2303677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8F16C7A6-8622-E464-A96A-4CCC6A5501C2}"/>
              </a:ext>
            </a:extLst>
          </p:cNvPr>
          <p:cNvSpPr/>
          <p:nvPr/>
        </p:nvSpPr>
        <p:spPr>
          <a:xfrm rot="10800000">
            <a:off x="7138891" y="3012886"/>
            <a:ext cx="487680" cy="3106415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891ED1AD-8BDB-37B4-3F6B-3D6E4AFF39C4}"/>
              </a:ext>
            </a:extLst>
          </p:cNvPr>
          <p:cNvSpPr/>
          <p:nvPr/>
        </p:nvSpPr>
        <p:spPr>
          <a:xfrm>
            <a:off x="4851414" y="4291010"/>
            <a:ext cx="2164255" cy="886455"/>
          </a:xfrm>
          <a:prstGeom prst="roundRect">
            <a:avLst/>
          </a:prstGeom>
          <a:solidFill>
            <a:srgbClr val="9A1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ln>
                  <a:solidFill>
                    <a:schemeClr val="bg1"/>
                  </a:solidFill>
                </a:ln>
                <a:solidFill>
                  <a:schemeClr val="bg2"/>
                </a:solidFill>
              </a:rPr>
              <a:t>!Unterschiedliche Flexibilität!</a:t>
            </a:r>
          </a:p>
        </p:txBody>
      </p:sp>
    </p:spTree>
    <p:extLst>
      <p:ext uri="{BB962C8B-B14F-4D97-AF65-F5344CB8AC3E}">
        <p14:creationId xmlns:p14="http://schemas.microsoft.com/office/powerpoint/2010/main" val="20179140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51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AFE45D48-0861-6107-0E7E-946BA6AEA7D4}"/>
              </a:ext>
            </a:extLst>
          </p:cNvPr>
          <p:cNvSpPr txBox="1"/>
          <p:nvPr/>
        </p:nvSpPr>
        <p:spPr>
          <a:xfrm>
            <a:off x="239485" y="738698"/>
            <a:ext cx="402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Studienverlaufsplan:</a:t>
            </a:r>
          </a:p>
          <a:p>
            <a:r>
              <a:rPr lang="de-DE" sz="3600" dirty="0"/>
              <a:t>(BWL)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299F7142-EF19-8460-A293-FFDCE2C9C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856" y="851946"/>
            <a:ext cx="5129761" cy="545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653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52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AFE45D48-0861-6107-0E7E-946BA6AEA7D4}"/>
              </a:ext>
            </a:extLst>
          </p:cNvPr>
          <p:cNvSpPr txBox="1"/>
          <p:nvPr/>
        </p:nvSpPr>
        <p:spPr>
          <a:xfrm>
            <a:off x="239485" y="738698"/>
            <a:ext cx="402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Studienverlaufsplan:</a:t>
            </a:r>
          </a:p>
          <a:p>
            <a:r>
              <a:rPr lang="de-DE" sz="3600" dirty="0"/>
              <a:t>(BWL)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5826EC-F8F7-71F1-A094-A83E6E764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856" y="657184"/>
            <a:ext cx="6265547" cy="59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83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53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AFE45D48-0861-6107-0E7E-946BA6AEA7D4}"/>
              </a:ext>
            </a:extLst>
          </p:cNvPr>
          <p:cNvSpPr txBox="1"/>
          <p:nvPr/>
        </p:nvSpPr>
        <p:spPr>
          <a:xfrm>
            <a:off x="239485" y="738698"/>
            <a:ext cx="402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Studienverlaufsplan:</a:t>
            </a:r>
          </a:p>
          <a:p>
            <a:r>
              <a:rPr lang="de-DE" sz="3600" dirty="0"/>
              <a:t>(VWL)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827E53-B484-8A2B-014D-46CF1313A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205" y="554061"/>
            <a:ext cx="5599708" cy="608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902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54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AFE45D48-0861-6107-0E7E-946BA6AEA7D4}"/>
              </a:ext>
            </a:extLst>
          </p:cNvPr>
          <p:cNvSpPr txBox="1"/>
          <p:nvPr/>
        </p:nvSpPr>
        <p:spPr>
          <a:xfrm>
            <a:off x="239485" y="738698"/>
            <a:ext cx="402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Beispiel Modul:</a:t>
            </a:r>
          </a:p>
          <a:p>
            <a:r>
              <a:rPr lang="de-DE" sz="3600" dirty="0"/>
              <a:t>(EBWL)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F4E163-2A40-B3AC-9093-D707F0126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856" y="657184"/>
            <a:ext cx="3749207" cy="590589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0D3F7CA-729E-3967-E7D7-ACF0A1167475}"/>
              </a:ext>
            </a:extLst>
          </p:cNvPr>
          <p:cNvSpPr/>
          <p:nvPr/>
        </p:nvSpPr>
        <p:spPr>
          <a:xfrm>
            <a:off x="5599522" y="1706252"/>
            <a:ext cx="1781666" cy="612742"/>
          </a:xfrm>
          <a:prstGeom prst="rect">
            <a:avLst/>
          </a:prstGeom>
          <a:noFill/>
          <a:ln w="28575"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2830009-2FCF-603D-4E9A-0010D8534A55}"/>
              </a:ext>
            </a:extLst>
          </p:cNvPr>
          <p:cNvSpPr/>
          <p:nvPr/>
        </p:nvSpPr>
        <p:spPr>
          <a:xfrm>
            <a:off x="4314332" y="3429000"/>
            <a:ext cx="1115507" cy="351148"/>
          </a:xfrm>
          <a:prstGeom prst="rect">
            <a:avLst/>
          </a:prstGeom>
          <a:noFill/>
          <a:ln w="28575"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7E8FBD3-2A1D-8BF9-1C37-B96CF958DA57}"/>
              </a:ext>
            </a:extLst>
          </p:cNvPr>
          <p:cNvSpPr/>
          <p:nvPr/>
        </p:nvSpPr>
        <p:spPr>
          <a:xfrm>
            <a:off x="4314331" y="3981270"/>
            <a:ext cx="3703732" cy="2570693"/>
          </a:xfrm>
          <a:prstGeom prst="rect">
            <a:avLst/>
          </a:prstGeom>
          <a:noFill/>
          <a:ln w="28575"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60E187-CAD0-0EC1-A288-8914695B6FB5}"/>
              </a:ext>
            </a:extLst>
          </p:cNvPr>
          <p:cNvSpPr txBox="1"/>
          <p:nvPr/>
        </p:nvSpPr>
        <p:spPr>
          <a:xfrm>
            <a:off x="52998" y="4087368"/>
            <a:ext cx="3875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Die Modulbeschreibung gibt bereits einen ersten Ausblick auf die Inhalte!</a:t>
            </a:r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9479F0E2-D2DF-8DBD-77DC-4894F3DF9919}"/>
              </a:ext>
            </a:extLst>
          </p:cNvPr>
          <p:cNvSpPr/>
          <p:nvPr/>
        </p:nvSpPr>
        <p:spPr>
          <a:xfrm>
            <a:off x="3676319" y="4072636"/>
            <a:ext cx="592536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F46C6A8-D25B-87DA-4552-F21AD82C2B22}"/>
              </a:ext>
            </a:extLst>
          </p:cNvPr>
          <p:cNvSpPr txBox="1"/>
          <p:nvPr/>
        </p:nvSpPr>
        <p:spPr>
          <a:xfrm>
            <a:off x="26500" y="5958711"/>
            <a:ext cx="3875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Die Literatur kann zusätzlichen Input über Themen geben, lest euch kurz ein!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42A312EC-E60A-2CA6-02B9-B713F2280831}"/>
              </a:ext>
            </a:extLst>
          </p:cNvPr>
          <p:cNvSpPr/>
          <p:nvPr/>
        </p:nvSpPr>
        <p:spPr>
          <a:xfrm>
            <a:off x="3901815" y="5971411"/>
            <a:ext cx="340542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79654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55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AFE45D48-0861-6107-0E7E-946BA6AEA7D4}"/>
              </a:ext>
            </a:extLst>
          </p:cNvPr>
          <p:cNvSpPr txBox="1"/>
          <p:nvPr/>
        </p:nvSpPr>
        <p:spPr>
          <a:xfrm>
            <a:off x="239485" y="738698"/>
            <a:ext cx="4029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Studienverlaufsplan: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5826EC-F8F7-71F1-A094-A83E6E764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856" y="657184"/>
            <a:ext cx="6265547" cy="590589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20C2891-CB4C-6A47-8AFF-C61AC71180B8}"/>
              </a:ext>
            </a:extLst>
          </p:cNvPr>
          <p:cNvSpPr/>
          <p:nvPr/>
        </p:nvSpPr>
        <p:spPr>
          <a:xfrm>
            <a:off x="5257012" y="6005202"/>
            <a:ext cx="1115507" cy="195614"/>
          </a:xfrm>
          <a:prstGeom prst="rect">
            <a:avLst/>
          </a:prstGeom>
          <a:noFill/>
          <a:ln w="28575"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5CA04E-C42D-392D-C30A-E076F4EAB4F5}"/>
              </a:ext>
            </a:extLst>
          </p:cNvPr>
          <p:cNvSpPr txBox="1"/>
          <p:nvPr/>
        </p:nvSpPr>
        <p:spPr>
          <a:xfrm>
            <a:off x="133828" y="5853365"/>
            <a:ext cx="4001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Zuletzt geht es an die Bachelorarbeit, die normalerweise den Schlussstein bildet.</a:t>
            </a:r>
          </a:p>
        </p:txBody>
      </p:sp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3C1D2B27-60E4-3DBC-B79C-9973E9AC153D}"/>
              </a:ext>
            </a:extLst>
          </p:cNvPr>
          <p:cNvSpPr/>
          <p:nvPr/>
        </p:nvSpPr>
        <p:spPr>
          <a:xfrm>
            <a:off x="4135029" y="5866065"/>
            <a:ext cx="340542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51103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56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AFE45D48-0861-6107-0E7E-946BA6AEA7D4}"/>
              </a:ext>
            </a:extLst>
          </p:cNvPr>
          <p:cNvSpPr txBox="1"/>
          <p:nvPr/>
        </p:nvSpPr>
        <p:spPr>
          <a:xfrm>
            <a:off x="239485" y="738698"/>
            <a:ext cx="4029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Bachelorarbeit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8A067FD3-0F01-F4A1-F802-8F0E78872DC5}"/>
              </a:ext>
            </a:extLst>
          </p:cNvPr>
          <p:cNvSpPr/>
          <p:nvPr/>
        </p:nvSpPr>
        <p:spPr>
          <a:xfrm>
            <a:off x="674959" y="2041427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Vorausgehend: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7FDC7C81-8E8F-4FB0-0686-233249811A16}"/>
              </a:ext>
            </a:extLst>
          </p:cNvPr>
          <p:cNvSpPr/>
          <p:nvPr/>
        </p:nvSpPr>
        <p:spPr>
          <a:xfrm>
            <a:off x="3725787" y="2041426"/>
            <a:ext cx="3782348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Meist 5. Semester: Seminararbeit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F450D71-2818-B845-1533-27A0D0FE8290}"/>
              </a:ext>
            </a:extLst>
          </p:cNvPr>
          <p:cNvSpPr/>
          <p:nvPr/>
        </p:nvSpPr>
        <p:spPr>
          <a:xfrm>
            <a:off x="7902332" y="2041426"/>
            <a:ext cx="3782348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15 – 20 Seiten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ABCB91E0-083E-154E-0EA0-1E12DAB87A65}"/>
              </a:ext>
            </a:extLst>
          </p:cNvPr>
          <p:cNvSpPr/>
          <p:nvPr/>
        </p:nvSpPr>
        <p:spPr>
          <a:xfrm>
            <a:off x="3725787" y="2966756"/>
            <a:ext cx="3782348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6. Semester: Bachelorarbeit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808D2980-0C64-8105-6133-45962852AAB6}"/>
              </a:ext>
            </a:extLst>
          </p:cNvPr>
          <p:cNvSpPr/>
          <p:nvPr/>
        </p:nvSpPr>
        <p:spPr>
          <a:xfrm>
            <a:off x="7902332" y="2966756"/>
            <a:ext cx="3782348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40 – 60 Seiten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0CE8C34C-0F0C-9811-5E83-3485AABAC332}"/>
              </a:ext>
            </a:extLst>
          </p:cNvPr>
          <p:cNvSpPr/>
          <p:nvPr/>
        </p:nvSpPr>
        <p:spPr>
          <a:xfrm>
            <a:off x="697741" y="2966756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Final:</a:t>
            </a:r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EA48CF69-8AC2-3499-BF1C-0B1614A24529}"/>
              </a:ext>
            </a:extLst>
          </p:cNvPr>
          <p:cNvSpPr/>
          <p:nvPr/>
        </p:nvSpPr>
        <p:spPr>
          <a:xfrm>
            <a:off x="2986976" y="2012552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23CF3BCA-0835-5ECF-DBCC-1A245F1943B2}"/>
              </a:ext>
            </a:extLst>
          </p:cNvPr>
          <p:cNvSpPr/>
          <p:nvPr/>
        </p:nvSpPr>
        <p:spPr>
          <a:xfrm>
            <a:off x="2986976" y="2937881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CC07B0BC-7667-319E-C5E6-85BBA6E4536D}"/>
              </a:ext>
            </a:extLst>
          </p:cNvPr>
          <p:cNvSpPr/>
          <p:nvPr/>
        </p:nvSpPr>
        <p:spPr>
          <a:xfrm>
            <a:off x="697741" y="4625827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Anregungen: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A2F7D736-AAEC-E345-EAAA-62D3413DD199}"/>
              </a:ext>
            </a:extLst>
          </p:cNvPr>
          <p:cNvSpPr/>
          <p:nvPr/>
        </p:nvSpPr>
        <p:spPr>
          <a:xfrm>
            <a:off x="3725786" y="3844405"/>
            <a:ext cx="7958893" cy="365126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Marktüberwachung</a:t>
            </a:r>
            <a:r>
              <a:rPr lang="de-DE" sz="1400" dirty="0"/>
              <a:t> im Strommarkt – Internationale </a:t>
            </a:r>
            <a:r>
              <a:rPr lang="de-DE" sz="1400" dirty="0" err="1"/>
              <a:t>Ansätze</a:t>
            </a:r>
            <a:r>
              <a:rPr lang="de-DE" sz="1400" dirty="0"/>
              <a:t> und Anwendung auf Deutschland 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07B64650-13E0-BC4C-0521-6F654FB8B7C8}"/>
              </a:ext>
            </a:extLst>
          </p:cNvPr>
          <p:cNvSpPr/>
          <p:nvPr/>
        </p:nvSpPr>
        <p:spPr>
          <a:xfrm>
            <a:off x="3725786" y="4309764"/>
            <a:ext cx="7958894" cy="365126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Identifikation von spekulativen Blasen auf </a:t>
            </a:r>
            <a:r>
              <a:rPr lang="de-DE" sz="1400" dirty="0" err="1"/>
              <a:t>Kryptowährungsmärkten</a:t>
            </a:r>
            <a:r>
              <a:rPr lang="de-DE" sz="1400" dirty="0"/>
              <a:t>: Ein </a:t>
            </a:r>
            <a:r>
              <a:rPr lang="de-DE" sz="1400" dirty="0" err="1"/>
              <a:t>Literaturüberblick</a:t>
            </a:r>
            <a:r>
              <a:rPr lang="de-DE" sz="1400" dirty="0"/>
              <a:t> </a:t>
            </a: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C99109C5-6083-9FC5-87C9-FD1182E804D1}"/>
              </a:ext>
            </a:extLst>
          </p:cNvPr>
          <p:cNvSpPr/>
          <p:nvPr/>
        </p:nvSpPr>
        <p:spPr>
          <a:xfrm>
            <a:off x="3725786" y="4744922"/>
            <a:ext cx="7958894" cy="365126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Analysis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Strategies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Robo</a:t>
            </a:r>
            <a:r>
              <a:rPr lang="de-DE" sz="1400" dirty="0"/>
              <a:t> </a:t>
            </a:r>
            <a:r>
              <a:rPr lang="de-DE" sz="1400" dirty="0" err="1"/>
              <a:t>Advisors</a:t>
            </a:r>
            <a:r>
              <a:rPr lang="de-DE" sz="1400" dirty="0"/>
              <a:t> </a:t>
            </a:r>
            <a:r>
              <a:rPr lang="de-DE" sz="1400" dirty="0" err="1"/>
              <a:t>based</a:t>
            </a:r>
            <a:r>
              <a:rPr lang="de-DE" sz="1400" dirty="0"/>
              <a:t> on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Example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Betterment</a:t>
            </a:r>
            <a:endParaRPr lang="de-DE" sz="1400" dirty="0"/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EFA896F1-695E-27D3-CDD9-A0FE98BCE438}"/>
              </a:ext>
            </a:extLst>
          </p:cNvPr>
          <p:cNvSpPr/>
          <p:nvPr/>
        </p:nvSpPr>
        <p:spPr>
          <a:xfrm>
            <a:off x="3725786" y="5206220"/>
            <a:ext cx="7958894" cy="365126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Welchen Einfluss haben </a:t>
            </a:r>
            <a:r>
              <a:rPr lang="de-DE" sz="1400" dirty="0" err="1"/>
              <a:t>frühere</a:t>
            </a:r>
            <a:r>
              <a:rPr lang="de-DE" sz="1400" dirty="0"/>
              <a:t> Investmenterfahrungen auf </a:t>
            </a:r>
            <a:r>
              <a:rPr lang="de-DE" sz="1400" dirty="0" err="1"/>
              <a:t>zukünftige</a:t>
            </a:r>
            <a:r>
              <a:rPr lang="de-DE" sz="1400" dirty="0"/>
              <a:t> Entscheidungen? </a:t>
            </a: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A5295491-5F34-595B-CE0B-0E0C7AC7062F}"/>
              </a:ext>
            </a:extLst>
          </p:cNvPr>
          <p:cNvSpPr/>
          <p:nvPr/>
        </p:nvSpPr>
        <p:spPr>
          <a:xfrm>
            <a:off x="3725786" y="5677826"/>
            <a:ext cx="7958894" cy="365126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Die </a:t>
            </a:r>
            <a:r>
              <a:rPr lang="de-DE" sz="1400" dirty="0" err="1"/>
              <a:t>Liquiditätsrisikoprämie</a:t>
            </a:r>
            <a:r>
              <a:rPr lang="de-DE" sz="1400" dirty="0"/>
              <a:t> im US-Aktienmarkt </a:t>
            </a: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E3816D05-9714-3796-68D5-7A75DB26240E}"/>
              </a:ext>
            </a:extLst>
          </p:cNvPr>
          <p:cNvSpPr/>
          <p:nvPr/>
        </p:nvSpPr>
        <p:spPr>
          <a:xfrm rot="10800000">
            <a:off x="3099140" y="3884733"/>
            <a:ext cx="487680" cy="2158217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07476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0"/>
            <a:ext cx="10282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0" y="0"/>
            <a:ext cx="3605049" cy="6858000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0" y="2579915"/>
            <a:ext cx="3605049" cy="1262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Beispielhafter Wochenplan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BE8D8ED-B91F-4D80-83AB-25DFDD737C92}"/>
              </a:ext>
            </a:extLst>
          </p:cNvPr>
          <p:cNvSpPr txBox="1"/>
          <p:nvPr/>
        </p:nvSpPr>
        <p:spPr>
          <a:xfrm>
            <a:off x="3605049" y="6642556"/>
            <a:ext cx="84495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/>
              <a:t>Bildquelle: </a:t>
            </a:r>
          </a:p>
          <a:p>
            <a:r>
              <a:rPr lang="de-DE" sz="400" dirty="0"/>
              <a:t>https://</a:t>
            </a:r>
            <a:r>
              <a:rPr lang="de-DE" sz="400" dirty="0" err="1"/>
              <a:t>www.google.com</a:t>
            </a:r>
            <a:r>
              <a:rPr lang="de-DE" sz="400" dirty="0"/>
              <a:t>/</a:t>
            </a:r>
            <a:r>
              <a:rPr lang="de-DE" sz="400" dirty="0" err="1"/>
              <a:t>url?sa</a:t>
            </a:r>
            <a:r>
              <a:rPr lang="de-DE" sz="400" dirty="0"/>
              <a:t>=</a:t>
            </a:r>
            <a:r>
              <a:rPr lang="de-DE" sz="400" dirty="0" err="1"/>
              <a:t>i&amp;url</a:t>
            </a:r>
            <a:r>
              <a:rPr lang="de-DE" sz="400" dirty="0"/>
              <a:t>=https%3A%2F%2Fme2be.de%2Fhochschulen%2Fcau-christian-albrechts-universitaet-zu-kiel%2F&amp;psig=AOvVaw3pyzL9cEIYeIjpIqHRPR5F&amp;ust=1667135603618000&amp;source=</a:t>
            </a:r>
            <a:r>
              <a:rPr lang="de-DE" sz="400" dirty="0" err="1"/>
              <a:t>images&amp;cd</a:t>
            </a:r>
            <a:r>
              <a:rPr lang="de-DE" sz="400" dirty="0"/>
              <a:t>=</a:t>
            </a:r>
            <a:r>
              <a:rPr lang="de-DE" sz="400" dirty="0" err="1"/>
              <a:t>vfe&amp;ved</a:t>
            </a:r>
            <a:r>
              <a:rPr lang="de-DE" sz="400" dirty="0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18257673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58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753ABC4A-7399-1659-46D0-E55B65276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000054"/>
              </p:ext>
            </p:extLst>
          </p:nvPr>
        </p:nvGraphicFramePr>
        <p:xfrm>
          <a:off x="331577" y="665716"/>
          <a:ext cx="11528842" cy="5770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98430">
                  <a:extLst>
                    <a:ext uri="{9D8B030D-6E8A-4147-A177-3AD203B41FA5}">
                      <a16:colId xmlns:a16="http://schemas.microsoft.com/office/drawing/2014/main" val="1449662379"/>
                    </a:ext>
                  </a:extLst>
                </a:gridCol>
                <a:gridCol w="1532916">
                  <a:extLst>
                    <a:ext uri="{9D8B030D-6E8A-4147-A177-3AD203B41FA5}">
                      <a16:colId xmlns:a16="http://schemas.microsoft.com/office/drawing/2014/main" val="794175679"/>
                    </a:ext>
                  </a:extLst>
                </a:gridCol>
                <a:gridCol w="1532916">
                  <a:extLst>
                    <a:ext uri="{9D8B030D-6E8A-4147-A177-3AD203B41FA5}">
                      <a16:colId xmlns:a16="http://schemas.microsoft.com/office/drawing/2014/main" val="2298715916"/>
                    </a:ext>
                  </a:extLst>
                </a:gridCol>
                <a:gridCol w="1532916">
                  <a:extLst>
                    <a:ext uri="{9D8B030D-6E8A-4147-A177-3AD203B41FA5}">
                      <a16:colId xmlns:a16="http://schemas.microsoft.com/office/drawing/2014/main" val="3669368388"/>
                    </a:ext>
                  </a:extLst>
                </a:gridCol>
                <a:gridCol w="1532916">
                  <a:extLst>
                    <a:ext uri="{9D8B030D-6E8A-4147-A177-3AD203B41FA5}">
                      <a16:colId xmlns:a16="http://schemas.microsoft.com/office/drawing/2014/main" val="847658082"/>
                    </a:ext>
                  </a:extLst>
                </a:gridCol>
                <a:gridCol w="1532916">
                  <a:extLst>
                    <a:ext uri="{9D8B030D-6E8A-4147-A177-3AD203B41FA5}">
                      <a16:colId xmlns:a16="http://schemas.microsoft.com/office/drawing/2014/main" val="2917193699"/>
                    </a:ext>
                  </a:extLst>
                </a:gridCol>
                <a:gridCol w="1532916">
                  <a:extLst>
                    <a:ext uri="{9D8B030D-6E8A-4147-A177-3AD203B41FA5}">
                      <a16:colId xmlns:a16="http://schemas.microsoft.com/office/drawing/2014/main" val="3013617005"/>
                    </a:ext>
                  </a:extLst>
                </a:gridCol>
                <a:gridCol w="1532916">
                  <a:extLst>
                    <a:ext uri="{9D8B030D-6E8A-4147-A177-3AD203B41FA5}">
                      <a16:colId xmlns:a16="http://schemas.microsoft.com/office/drawing/2014/main" val="156810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Zeit</a:t>
                      </a:r>
                    </a:p>
                  </a:txBody>
                  <a:tcPr anchor="ctr">
                    <a:solidFill>
                      <a:srgbClr val="9A1B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Montag</a:t>
                      </a:r>
                    </a:p>
                  </a:txBody>
                  <a:tcPr anchor="ctr">
                    <a:solidFill>
                      <a:srgbClr val="9A1B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Dienstag</a:t>
                      </a:r>
                    </a:p>
                  </a:txBody>
                  <a:tcPr anchor="ctr">
                    <a:solidFill>
                      <a:srgbClr val="9A1B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Mittwoch</a:t>
                      </a:r>
                    </a:p>
                  </a:txBody>
                  <a:tcPr anchor="ctr">
                    <a:solidFill>
                      <a:srgbClr val="9A1B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Donnerstag</a:t>
                      </a:r>
                    </a:p>
                  </a:txBody>
                  <a:tcPr anchor="ctr">
                    <a:solidFill>
                      <a:srgbClr val="9A1B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Freitag</a:t>
                      </a:r>
                    </a:p>
                  </a:txBody>
                  <a:tcPr anchor="ctr">
                    <a:solidFill>
                      <a:srgbClr val="9A1B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Samstag</a:t>
                      </a:r>
                    </a:p>
                  </a:txBody>
                  <a:tcPr anchor="ctr">
                    <a:solidFill>
                      <a:srgbClr val="9A1B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Sonntag</a:t>
                      </a:r>
                    </a:p>
                  </a:txBody>
                  <a:tcPr anchor="ctr">
                    <a:solidFill>
                      <a:srgbClr val="9A1B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68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08:00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Vorbereitung VL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FiMa</a:t>
                      </a:r>
                      <a:r>
                        <a:rPr lang="de-DE" sz="1200" dirty="0"/>
                        <a:t> Vorlesung (1h)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Vorbereitung </a:t>
                      </a:r>
                      <a:r>
                        <a:rPr lang="de-DE" sz="1200" dirty="0" err="1"/>
                        <a:t>Econ</a:t>
                      </a:r>
                      <a:r>
                        <a:rPr lang="de-DE" sz="12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Econometrics</a:t>
                      </a:r>
                      <a:r>
                        <a:rPr lang="de-DE" sz="1200" dirty="0"/>
                        <a:t> I Vorlesung ( 2h)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Vorbereitung Tutorium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216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09:00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FiMa</a:t>
                      </a:r>
                      <a:r>
                        <a:rPr lang="de-DE" sz="1200" dirty="0"/>
                        <a:t> Vorlesung (1h)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Nachbereitung </a:t>
                      </a:r>
                      <a:r>
                        <a:rPr lang="de-DE" sz="1200" dirty="0" err="1"/>
                        <a:t>FiMa</a:t>
                      </a:r>
                      <a:endParaRPr lang="de-D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Vorbereitung </a:t>
                      </a:r>
                      <a:r>
                        <a:rPr lang="de-DE" sz="1200" dirty="0" err="1"/>
                        <a:t>Econ</a:t>
                      </a:r>
                      <a:r>
                        <a:rPr lang="de-DE" sz="12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Nachbereitung VL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Vorbereitung Tutorium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51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Probability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Calculus</a:t>
                      </a:r>
                      <a:r>
                        <a:rPr lang="de-DE" sz="1200" dirty="0"/>
                        <a:t> Übung (2h)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Nachbereitung </a:t>
                      </a:r>
                      <a:r>
                        <a:rPr lang="de-DE" sz="1200" dirty="0" err="1"/>
                        <a:t>FiMa</a:t>
                      </a:r>
                      <a:endParaRPr lang="de-DE" sz="1200" dirty="0"/>
                    </a:p>
                    <a:p>
                      <a:pPr algn="ctr"/>
                      <a:endParaRPr lang="de-D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Vorbereitung Prob. Calc.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Probability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Calculus</a:t>
                      </a:r>
                      <a:r>
                        <a:rPr lang="de-DE" sz="1200" dirty="0"/>
                        <a:t> Vorlesung (2h)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Zusammenfassung schreiben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Zusammenfassung schreiben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Zusammenfassung schreiben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01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Nachbereitung </a:t>
                      </a:r>
                      <a:r>
                        <a:rPr lang="de-DE" sz="1200" dirty="0" err="1"/>
                        <a:t>FiMa</a:t>
                      </a:r>
                      <a:endParaRPr lang="de-D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Zusammenfassung </a:t>
                      </a:r>
                      <a:r>
                        <a:rPr lang="de-DE" sz="1200" dirty="0" err="1"/>
                        <a:t>FiMa</a:t>
                      </a:r>
                      <a:r>
                        <a:rPr lang="de-DE" sz="1200" dirty="0"/>
                        <a:t> VL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Vorbereitung Prob. Calc.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Nachbereitung VL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Econometrics</a:t>
                      </a:r>
                      <a:r>
                        <a:rPr lang="de-DE" sz="1200" dirty="0"/>
                        <a:t> I Tutorium (2h)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Zusammenfassung schreiben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Zusammenfassung schreiben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7419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12:00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Mittag – Mensa (1h)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Zusammenfassung lernen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Zusammenfassung lernen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7921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Nachbereitung </a:t>
                      </a:r>
                      <a:r>
                        <a:rPr lang="de-DE" sz="1200" dirty="0" err="1"/>
                        <a:t>Probability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Calculus</a:t>
                      </a:r>
                      <a:endParaRPr lang="de-DE" sz="1200" dirty="0"/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Arbeit - Werkstudent</a:t>
                      </a: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Arbeit - Werkstudent</a:t>
                      </a: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Arbeit - Werkstudent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Nachbereitung Tutorium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Zusammenfassung lernen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Zusammenfassung lernen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7007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14:00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Econometrics</a:t>
                      </a:r>
                      <a:r>
                        <a:rPr lang="de-DE" sz="1200" dirty="0"/>
                        <a:t> I PC Tutorium (2h)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Econometrics</a:t>
                      </a:r>
                      <a:r>
                        <a:rPr lang="de-DE" sz="1200" dirty="0"/>
                        <a:t> I Vorlesung (2h)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Mittag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Mittag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37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Nachbereitung Tutorium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Nachbereitung VL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Übungen lösen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Übungen lösen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9079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Probability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Calculus</a:t>
                      </a:r>
                      <a:r>
                        <a:rPr lang="de-DE" sz="1200" dirty="0"/>
                        <a:t> Tutorium (2h)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Probability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Calculus</a:t>
                      </a:r>
                      <a:r>
                        <a:rPr lang="de-DE" sz="1200" dirty="0"/>
                        <a:t> Tutorium (2h)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Übungen lösen</a:t>
                      </a:r>
                    </a:p>
                    <a:p>
                      <a:pPr algn="ctr"/>
                      <a:endParaRPr lang="de-D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Übungen lösen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049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17:00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Nachbereitung Tutorium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Nachbereitung Tutorium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Übungen lösen</a:t>
                      </a:r>
                    </a:p>
                    <a:p>
                      <a:pPr algn="ctr"/>
                      <a:endParaRPr lang="de-D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Übungen lösen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370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18:00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Zusammenfassung </a:t>
                      </a:r>
                      <a:r>
                        <a:rPr lang="de-DE" sz="1200" dirty="0" err="1"/>
                        <a:t>FiMa</a:t>
                      </a:r>
                      <a:r>
                        <a:rPr lang="de-DE" sz="1200" dirty="0"/>
                        <a:t> VL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Zusammenfassung schreiben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(Uni) Sport und Essen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(Uni) Sport und Essen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5978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(Uni) Sport und Essen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(Uni) Sport und Essen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(Uni) Sport und Essen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(Uni) Sport und Essen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(Uni) Sport und Essen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17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9489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5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1182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Wieso können wir euch etwas über die Fachrichtung und Jobs erzählen?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B17EB41-B127-3596-BC1D-AD8402E5A7CD}"/>
              </a:ext>
            </a:extLst>
          </p:cNvPr>
          <p:cNvSpPr txBox="1"/>
          <p:nvPr/>
        </p:nvSpPr>
        <p:spPr>
          <a:xfrm>
            <a:off x="6434420" y="3441646"/>
            <a:ext cx="5631889" cy="262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Robert Hennings</a:t>
            </a:r>
          </a:p>
          <a:p>
            <a:r>
              <a:rPr lang="de-DE" sz="1400" b="1" dirty="0"/>
              <a:t>Berufserfahrung</a:t>
            </a:r>
          </a:p>
          <a:p>
            <a:r>
              <a:rPr lang="de-DE" sz="1050" dirty="0"/>
              <a:t>Werkstudent Data Science </a:t>
            </a:r>
            <a:r>
              <a:rPr lang="de-DE" sz="1050" dirty="0" err="1"/>
              <a:t>Algorithmic</a:t>
            </a:r>
            <a:r>
              <a:rPr lang="de-DE" sz="1050" dirty="0"/>
              <a:t> Power Trading Vattenfall Energy Trading GmbH (Hamburg)</a:t>
            </a:r>
          </a:p>
          <a:p>
            <a:r>
              <a:rPr lang="de-DE" sz="1050" dirty="0"/>
              <a:t>Werkstudent Data Analytics Statista Q (Hamburg)</a:t>
            </a:r>
          </a:p>
          <a:p>
            <a:r>
              <a:rPr lang="de-DE" sz="1050" dirty="0"/>
              <a:t>Praktikant Fixed Income Derivatives </a:t>
            </a:r>
            <a:r>
              <a:rPr lang="de-DE" sz="1050" dirty="0" err="1"/>
              <a:t>Product</a:t>
            </a:r>
            <a:r>
              <a:rPr lang="de-DE" sz="1050" dirty="0"/>
              <a:t> Design EUREX AG (Frankfurt)</a:t>
            </a:r>
          </a:p>
          <a:p>
            <a:r>
              <a:rPr lang="de-DE" sz="1050" dirty="0"/>
              <a:t>Praktikant Market </a:t>
            </a:r>
            <a:r>
              <a:rPr lang="de-DE" sz="1050" dirty="0" err="1"/>
              <a:t>Intelligence</a:t>
            </a:r>
            <a:r>
              <a:rPr lang="de-DE" sz="1050" dirty="0"/>
              <a:t> &amp; Analysis Deutsche Bundesbank (Frankfurt)</a:t>
            </a:r>
          </a:p>
          <a:p>
            <a:r>
              <a:rPr lang="de-DE" sz="1050" dirty="0"/>
              <a:t>Praktikant M&amp;A – Research Analyst IVC AG WPG (Essen)</a:t>
            </a:r>
          </a:p>
          <a:p>
            <a:r>
              <a:rPr lang="de-DE" sz="1400" b="1" dirty="0"/>
              <a:t>Studium</a:t>
            </a:r>
          </a:p>
          <a:p>
            <a:pPr algn="ctr"/>
            <a:r>
              <a:rPr lang="de-DE" sz="1400" dirty="0"/>
              <a:t>M. Sc. Quantitative Finance (CAU Kiel, Kiel)</a:t>
            </a:r>
          </a:p>
          <a:p>
            <a:pPr algn="ctr"/>
            <a:r>
              <a:rPr lang="de-DE" sz="1400" dirty="0"/>
              <a:t>B. Sc. BWL, Energy and Finance (Uni DUE, Campus Essen)</a:t>
            </a:r>
          </a:p>
          <a:p>
            <a:pPr algn="ctr"/>
            <a:endParaRPr lang="de-DE" sz="1400" dirty="0"/>
          </a:p>
          <a:p>
            <a:r>
              <a:rPr lang="de-DE" sz="1400" b="1" dirty="0"/>
              <a:t>Kontakt</a:t>
            </a:r>
          </a:p>
          <a:p>
            <a:pPr algn="ctr"/>
            <a:r>
              <a:rPr lang="de-DE" sz="1400" dirty="0"/>
              <a:t>E Mail: </a:t>
            </a:r>
            <a:r>
              <a:rPr lang="de-DE" sz="1400" dirty="0" err="1"/>
              <a:t>robert.hennings@stu.uni-kiel.de</a:t>
            </a:r>
            <a:endParaRPr lang="de-DE" sz="1400" dirty="0"/>
          </a:p>
        </p:txBody>
      </p:sp>
      <p:pic>
        <p:nvPicPr>
          <p:cNvPr id="9" name="Grafik 8" descr="Ein Bild, das Person, Schlips, Mann, Anzug enthält.&#10;&#10;Automatisch generierte Beschreibung">
            <a:extLst>
              <a:ext uri="{FF2B5EF4-FFF2-40B4-BE49-F238E27FC236}">
                <a16:creationId xmlns:a16="http://schemas.microsoft.com/office/drawing/2014/main" id="{8050A3EE-A339-DDA4-0AB2-DFBBC0CAE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4963" y="1287373"/>
            <a:ext cx="1590801" cy="2103274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66000"/>
              </a:srgbClr>
            </a:outerShdw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A884D0F-AC10-D4DF-668A-A9AB337304FD}"/>
              </a:ext>
            </a:extLst>
          </p:cNvPr>
          <p:cNvSpPr txBox="1"/>
          <p:nvPr/>
        </p:nvSpPr>
        <p:spPr>
          <a:xfrm>
            <a:off x="521008" y="3390647"/>
            <a:ext cx="56318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Christopher </a:t>
            </a:r>
            <a:r>
              <a:rPr lang="de-DE" sz="1400" dirty="0" err="1"/>
              <a:t>Pottschull</a:t>
            </a:r>
            <a:endParaRPr lang="de-DE" sz="1400" dirty="0"/>
          </a:p>
          <a:p>
            <a:r>
              <a:rPr lang="de-DE" sz="1400" b="1" dirty="0"/>
              <a:t>Berufserfahrung</a:t>
            </a:r>
          </a:p>
          <a:p>
            <a:pPr algn="ctr"/>
            <a:r>
              <a:rPr lang="de-DE" sz="1400" dirty="0"/>
              <a:t>Industriekaufmann</a:t>
            </a:r>
          </a:p>
          <a:p>
            <a:pPr algn="ctr"/>
            <a:endParaRPr lang="de-DE" sz="1400" dirty="0"/>
          </a:p>
          <a:p>
            <a:pPr algn="ctr"/>
            <a:endParaRPr lang="de-DE" sz="1400" dirty="0"/>
          </a:p>
          <a:p>
            <a:pPr algn="ctr"/>
            <a:endParaRPr lang="de-DE" sz="1400" dirty="0"/>
          </a:p>
          <a:p>
            <a:r>
              <a:rPr lang="de-DE" sz="1400" b="1" dirty="0"/>
              <a:t>Studium</a:t>
            </a:r>
          </a:p>
          <a:p>
            <a:pPr algn="ctr"/>
            <a:r>
              <a:rPr lang="de-DE" sz="1400" dirty="0"/>
              <a:t>B. Sc. Wirtschaftspädagogik (Nebenfach Sport) (CAU Kiel)</a:t>
            </a:r>
          </a:p>
          <a:p>
            <a:pPr algn="ctr"/>
            <a:r>
              <a:rPr lang="de-DE" sz="1400" dirty="0"/>
              <a:t>Industriekaufmann</a:t>
            </a:r>
          </a:p>
          <a:p>
            <a:pPr algn="ctr"/>
            <a:endParaRPr lang="de-DE" sz="1400" dirty="0"/>
          </a:p>
          <a:p>
            <a:r>
              <a:rPr lang="de-DE" sz="1400" b="1" dirty="0"/>
              <a:t>Kontakt</a:t>
            </a:r>
          </a:p>
          <a:p>
            <a:pPr algn="ctr"/>
            <a:r>
              <a:rPr lang="de-DE" sz="1400" dirty="0"/>
              <a:t>E Mail: </a:t>
            </a:r>
            <a:r>
              <a:rPr lang="de-DE" sz="1400" dirty="0" err="1"/>
              <a:t>christopher.pottschull@stu.uni-kiel.de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334483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0"/>
            <a:ext cx="10282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0" y="0"/>
            <a:ext cx="3605049" cy="6858000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0" y="2579915"/>
            <a:ext cx="3605049" cy="1262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Wichtigste Portale/Seiten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BE8D8ED-B91F-4D80-83AB-25DFDD737C92}"/>
              </a:ext>
            </a:extLst>
          </p:cNvPr>
          <p:cNvSpPr txBox="1"/>
          <p:nvPr/>
        </p:nvSpPr>
        <p:spPr>
          <a:xfrm>
            <a:off x="3605049" y="6642556"/>
            <a:ext cx="84495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/>
              <a:t>Bildquelle: </a:t>
            </a:r>
          </a:p>
          <a:p>
            <a:r>
              <a:rPr lang="de-DE" sz="400" dirty="0"/>
              <a:t>https://</a:t>
            </a:r>
            <a:r>
              <a:rPr lang="de-DE" sz="400" dirty="0" err="1"/>
              <a:t>www.google.com</a:t>
            </a:r>
            <a:r>
              <a:rPr lang="de-DE" sz="400" dirty="0"/>
              <a:t>/</a:t>
            </a:r>
            <a:r>
              <a:rPr lang="de-DE" sz="400" dirty="0" err="1"/>
              <a:t>url?sa</a:t>
            </a:r>
            <a:r>
              <a:rPr lang="de-DE" sz="400" dirty="0"/>
              <a:t>=</a:t>
            </a:r>
            <a:r>
              <a:rPr lang="de-DE" sz="400" dirty="0" err="1"/>
              <a:t>i&amp;url</a:t>
            </a:r>
            <a:r>
              <a:rPr lang="de-DE" sz="400" dirty="0"/>
              <a:t>=https%3A%2F%2Fme2be.de%2Fhochschulen%2Fcau-christian-albrechts-universitaet-zu-kiel%2F&amp;psig=AOvVaw3pyzL9cEIYeIjpIqHRPR5F&amp;ust=1667135603618000&amp;source=</a:t>
            </a:r>
            <a:r>
              <a:rPr lang="de-DE" sz="400" dirty="0" err="1"/>
              <a:t>images&amp;cd</a:t>
            </a:r>
            <a:r>
              <a:rPr lang="de-DE" sz="400" dirty="0"/>
              <a:t>=</a:t>
            </a:r>
            <a:r>
              <a:rPr lang="de-DE" sz="400" dirty="0" err="1"/>
              <a:t>vfe&amp;ved</a:t>
            </a:r>
            <a:r>
              <a:rPr lang="de-DE" sz="400" dirty="0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33574782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60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848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Den richtigen Studiengang finden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1CF77E6-C2FE-8783-E102-D836738A6FB1}"/>
              </a:ext>
            </a:extLst>
          </p:cNvPr>
          <p:cNvSpPr txBox="1"/>
          <p:nvPr/>
        </p:nvSpPr>
        <p:spPr>
          <a:xfrm>
            <a:off x="239484" y="1390725"/>
            <a:ext cx="479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Alternativansatz:</a:t>
            </a:r>
          </a:p>
        </p:txBody>
      </p:sp>
      <p:sp>
        <p:nvSpPr>
          <p:cNvPr id="39" name="Pfeil nach rechts 38">
            <a:extLst>
              <a:ext uri="{FF2B5EF4-FFF2-40B4-BE49-F238E27FC236}">
                <a16:creationId xmlns:a16="http://schemas.microsoft.com/office/drawing/2014/main" id="{B2822DED-C7B1-72FA-CD26-619DE9701A1C}"/>
              </a:ext>
            </a:extLst>
          </p:cNvPr>
          <p:cNvSpPr/>
          <p:nvPr/>
        </p:nvSpPr>
        <p:spPr>
          <a:xfrm rot="16200000">
            <a:off x="1754327" y="5423953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539E0EC6-E445-A1AD-6332-8E117FAFD67D}"/>
              </a:ext>
            </a:extLst>
          </p:cNvPr>
          <p:cNvSpPr/>
          <p:nvPr/>
        </p:nvSpPr>
        <p:spPr>
          <a:xfrm>
            <a:off x="788081" y="240086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Gespräche und Austausch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A3353E2D-4CE0-CC15-EE2A-784213FBDD8B}"/>
              </a:ext>
            </a:extLst>
          </p:cNvPr>
          <p:cNvSpPr/>
          <p:nvPr/>
        </p:nvSpPr>
        <p:spPr>
          <a:xfrm>
            <a:off x="3479621" y="240086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Jobmöglichkeiten und Arbeitsalltag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5F1D9D9C-65AB-7D3D-E63D-84071010E894}"/>
              </a:ext>
            </a:extLst>
          </p:cNvPr>
          <p:cNvSpPr/>
          <p:nvPr/>
        </p:nvSpPr>
        <p:spPr>
          <a:xfrm>
            <a:off x="3100098" y="2371988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4F10606-14E2-2225-3FFA-4549A494F79B}"/>
              </a:ext>
            </a:extLst>
          </p:cNvPr>
          <p:cNvSpPr/>
          <p:nvPr/>
        </p:nvSpPr>
        <p:spPr>
          <a:xfrm>
            <a:off x="6149418" y="2400860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Orientierung und Auswahl</a:t>
            </a:r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19A96FE3-A63C-FBBA-737F-11AAEF6E27F0}"/>
              </a:ext>
            </a:extLst>
          </p:cNvPr>
          <p:cNvSpPr/>
          <p:nvPr/>
        </p:nvSpPr>
        <p:spPr>
          <a:xfrm>
            <a:off x="5780578" y="2371988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152F7D61-9CB9-3D08-8157-7132FB81A3F3}"/>
              </a:ext>
            </a:extLst>
          </p:cNvPr>
          <p:cNvSpPr/>
          <p:nvPr/>
        </p:nvSpPr>
        <p:spPr>
          <a:xfrm>
            <a:off x="8490015" y="2353749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54C97C13-7325-16E7-F290-36E80E934CE1}"/>
              </a:ext>
            </a:extLst>
          </p:cNvPr>
          <p:cNvSpPr/>
          <p:nvPr/>
        </p:nvSpPr>
        <p:spPr>
          <a:xfrm>
            <a:off x="788081" y="3741638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Tiefere Einblicke und Verdichtung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5D61D8BA-E69F-2E05-6D1B-0FBD1CE6FCE5}"/>
              </a:ext>
            </a:extLst>
          </p:cNvPr>
          <p:cNvGrpSpPr/>
          <p:nvPr/>
        </p:nvGrpSpPr>
        <p:grpSpPr>
          <a:xfrm>
            <a:off x="1751877" y="2755024"/>
            <a:ext cx="8403931" cy="939573"/>
            <a:chOff x="1751877" y="3499743"/>
            <a:chExt cx="8403931" cy="939573"/>
          </a:xfrm>
        </p:grpSpPr>
        <p:sp>
          <p:nvSpPr>
            <p:cNvPr id="41" name="Rechteckiger Pfeil 40">
              <a:extLst>
                <a:ext uri="{FF2B5EF4-FFF2-40B4-BE49-F238E27FC236}">
                  <a16:creationId xmlns:a16="http://schemas.microsoft.com/office/drawing/2014/main" id="{6D4E3FE1-05E4-E0A2-E4B4-FE3E4C9FA9F0}"/>
                </a:ext>
              </a:extLst>
            </p:cNvPr>
            <p:cNvSpPr/>
            <p:nvPr/>
          </p:nvSpPr>
          <p:spPr>
            <a:xfrm rot="10800000">
              <a:off x="5363851" y="3499743"/>
              <a:ext cx="4791957" cy="535217"/>
            </a:xfrm>
            <a:prstGeom prst="bentArrow">
              <a:avLst>
                <a:gd name="adj1" fmla="val 25000"/>
                <a:gd name="adj2" fmla="val 12710"/>
                <a:gd name="adj3" fmla="val 25000"/>
                <a:gd name="adj4" fmla="val 4375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2" name="Rechteckiger Pfeil 41">
              <a:extLst>
                <a:ext uri="{FF2B5EF4-FFF2-40B4-BE49-F238E27FC236}">
                  <a16:creationId xmlns:a16="http://schemas.microsoft.com/office/drawing/2014/main" id="{8FBFBCCF-CA51-EA9E-8BD0-77032A79FEBF}"/>
                </a:ext>
              </a:extLst>
            </p:cNvPr>
            <p:cNvSpPr/>
            <p:nvPr/>
          </p:nvSpPr>
          <p:spPr>
            <a:xfrm rot="5400000" flipV="1">
              <a:off x="3433980" y="2217213"/>
              <a:ext cx="540000" cy="3904205"/>
            </a:xfrm>
            <a:prstGeom prst="ben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E0CD19F5-93A5-5446-4C22-49A876D0F5CA}"/>
              </a:ext>
            </a:extLst>
          </p:cNvPr>
          <p:cNvSpPr/>
          <p:nvPr/>
        </p:nvSpPr>
        <p:spPr>
          <a:xfrm>
            <a:off x="8898118" y="2400860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Studienauswahl</a:t>
            </a:r>
          </a:p>
        </p:txBody>
      </p:sp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9B42B51B-6E6D-F915-6B49-9549ED12DDE7}"/>
              </a:ext>
            </a:extLst>
          </p:cNvPr>
          <p:cNvSpPr/>
          <p:nvPr/>
        </p:nvSpPr>
        <p:spPr>
          <a:xfrm>
            <a:off x="788081" y="597045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Gespräche und Austausch</a:t>
            </a:r>
          </a:p>
        </p:txBody>
      </p:sp>
      <p:sp>
        <p:nvSpPr>
          <p:cNvPr id="44" name="Abgerundetes Rechteck 43">
            <a:extLst>
              <a:ext uri="{FF2B5EF4-FFF2-40B4-BE49-F238E27FC236}">
                <a16:creationId xmlns:a16="http://schemas.microsoft.com/office/drawing/2014/main" id="{D14844AF-389C-1832-4D8E-5287E34DF83E}"/>
              </a:ext>
            </a:extLst>
          </p:cNvPr>
          <p:cNvSpPr/>
          <p:nvPr/>
        </p:nvSpPr>
        <p:spPr>
          <a:xfrm>
            <a:off x="788081" y="4923861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Jobmöglichkeiten und Arbeitsalltag</a:t>
            </a:r>
          </a:p>
        </p:txBody>
      </p:sp>
      <p:sp>
        <p:nvSpPr>
          <p:cNvPr id="45" name="Pfeil nach rechts 44">
            <a:extLst>
              <a:ext uri="{FF2B5EF4-FFF2-40B4-BE49-F238E27FC236}">
                <a16:creationId xmlns:a16="http://schemas.microsoft.com/office/drawing/2014/main" id="{BB453506-5ADB-D325-7CB2-15FFD354D90E}"/>
              </a:ext>
            </a:extLst>
          </p:cNvPr>
          <p:cNvSpPr/>
          <p:nvPr/>
        </p:nvSpPr>
        <p:spPr>
          <a:xfrm rot="16200000">
            <a:off x="1715647" y="4303715"/>
            <a:ext cx="407298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Abgerundetes Rechteck 45">
            <a:extLst>
              <a:ext uri="{FF2B5EF4-FFF2-40B4-BE49-F238E27FC236}">
                <a16:creationId xmlns:a16="http://schemas.microsoft.com/office/drawing/2014/main" id="{719C2608-8438-B116-A017-718F2F82BA7C}"/>
              </a:ext>
            </a:extLst>
          </p:cNvPr>
          <p:cNvSpPr/>
          <p:nvPr/>
        </p:nvSpPr>
        <p:spPr>
          <a:xfrm>
            <a:off x="3479622" y="3779345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Motivation und Freude</a:t>
            </a:r>
          </a:p>
        </p:txBody>
      </p:sp>
      <p:sp>
        <p:nvSpPr>
          <p:cNvPr id="47" name="Pfeil nach rechts 46">
            <a:extLst>
              <a:ext uri="{FF2B5EF4-FFF2-40B4-BE49-F238E27FC236}">
                <a16:creationId xmlns:a16="http://schemas.microsoft.com/office/drawing/2014/main" id="{42780CDB-C0D0-5B99-DC3C-75CF4711FC36}"/>
              </a:ext>
            </a:extLst>
          </p:cNvPr>
          <p:cNvSpPr/>
          <p:nvPr/>
        </p:nvSpPr>
        <p:spPr>
          <a:xfrm>
            <a:off x="3100098" y="3735535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F2AE79D9-FB44-D363-AD46-CCA8AAC9D0F6}"/>
              </a:ext>
            </a:extLst>
          </p:cNvPr>
          <p:cNvSpPr/>
          <p:nvPr/>
        </p:nvSpPr>
        <p:spPr>
          <a:xfrm>
            <a:off x="9704109" y="3827281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Studienerfolg</a:t>
            </a:r>
          </a:p>
        </p:txBody>
      </p:sp>
      <p:sp>
        <p:nvSpPr>
          <p:cNvPr id="49" name="Abgerundetes Rechteck 48">
            <a:extLst>
              <a:ext uri="{FF2B5EF4-FFF2-40B4-BE49-F238E27FC236}">
                <a16:creationId xmlns:a16="http://schemas.microsoft.com/office/drawing/2014/main" id="{431F3E1B-8F2E-717E-D33E-6BB8C1AE6CD2}"/>
              </a:ext>
            </a:extLst>
          </p:cNvPr>
          <p:cNvSpPr/>
          <p:nvPr/>
        </p:nvSpPr>
        <p:spPr>
          <a:xfrm>
            <a:off x="6153329" y="3827282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Gute Leistungen</a:t>
            </a:r>
          </a:p>
        </p:txBody>
      </p:sp>
      <p:sp>
        <p:nvSpPr>
          <p:cNvPr id="50" name="Pfeil nach rechts 49">
            <a:extLst>
              <a:ext uri="{FF2B5EF4-FFF2-40B4-BE49-F238E27FC236}">
                <a16:creationId xmlns:a16="http://schemas.microsoft.com/office/drawing/2014/main" id="{7D907D93-7E24-8A74-ACC8-E9C00AC4CB64}"/>
              </a:ext>
            </a:extLst>
          </p:cNvPr>
          <p:cNvSpPr/>
          <p:nvPr/>
        </p:nvSpPr>
        <p:spPr>
          <a:xfrm>
            <a:off x="5780578" y="3783473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Pfeil nach rechts 50">
            <a:extLst>
              <a:ext uri="{FF2B5EF4-FFF2-40B4-BE49-F238E27FC236}">
                <a16:creationId xmlns:a16="http://schemas.microsoft.com/office/drawing/2014/main" id="{680F9879-8B02-A079-F7A9-83064ED3ADE1}"/>
              </a:ext>
            </a:extLst>
          </p:cNvPr>
          <p:cNvSpPr/>
          <p:nvPr/>
        </p:nvSpPr>
        <p:spPr>
          <a:xfrm>
            <a:off x="8490015" y="3780170"/>
            <a:ext cx="1134752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Nach unten gekrümmter Pfeil 51">
            <a:extLst>
              <a:ext uri="{FF2B5EF4-FFF2-40B4-BE49-F238E27FC236}">
                <a16:creationId xmlns:a16="http://schemas.microsoft.com/office/drawing/2014/main" id="{3F438581-7FCD-2904-B87D-B3AA9E329A4A}"/>
              </a:ext>
            </a:extLst>
          </p:cNvPr>
          <p:cNvSpPr/>
          <p:nvPr/>
        </p:nvSpPr>
        <p:spPr>
          <a:xfrm rot="10800000">
            <a:off x="2143169" y="4481078"/>
            <a:ext cx="5616660" cy="791851"/>
          </a:xfrm>
          <a:prstGeom prst="curved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FCC7F7A-BE95-47B0-9333-7ADF9826295F}"/>
              </a:ext>
            </a:extLst>
          </p:cNvPr>
          <p:cNvGrpSpPr/>
          <p:nvPr/>
        </p:nvGrpSpPr>
        <p:grpSpPr>
          <a:xfrm>
            <a:off x="636021" y="2986204"/>
            <a:ext cx="3760923" cy="2125311"/>
            <a:chOff x="3293714" y="1705408"/>
            <a:chExt cx="3760923" cy="2125311"/>
          </a:xfrm>
        </p:grpSpPr>
        <p:sp>
          <p:nvSpPr>
            <p:cNvPr id="10" name="Ring 9">
              <a:extLst>
                <a:ext uri="{FF2B5EF4-FFF2-40B4-BE49-F238E27FC236}">
                  <a16:creationId xmlns:a16="http://schemas.microsoft.com/office/drawing/2014/main" id="{F605906F-DD35-6FD0-4318-EB50B706FE13}"/>
                </a:ext>
              </a:extLst>
            </p:cNvPr>
            <p:cNvSpPr/>
            <p:nvPr/>
          </p:nvSpPr>
          <p:spPr>
            <a:xfrm rot="1340452">
              <a:off x="3293714" y="1705408"/>
              <a:ext cx="2703146" cy="2003869"/>
            </a:xfrm>
            <a:prstGeom prst="donut">
              <a:avLst>
                <a:gd name="adj" fmla="val 10807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F308E303-8C12-A7C8-4810-72A2E2DE8851}"/>
                </a:ext>
              </a:extLst>
            </p:cNvPr>
            <p:cNvSpPr/>
            <p:nvPr/>
          </p:nvSpPr>
          <p:spPr>
            <a:xfrm rot="1520419">
              <a:off x="5778289" y="3205061"/>
              <a:ext cx="405353" cy="27337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BF55ED5-3CFA-1B96-C30F-EB0B18FBC919}"/>
                </a:ext>
              </a:extLst>
            </p:cNvPr>
            <p:cNvSpPr/>
            <p:nvPr/>
          </p:nvSpPr>
          <p:spPr>
            <a:xfrm rot="1520419">
              <a:off x="5955865" y="3352424"/>
              <a:ext cx="1098772" cy="47829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09F356FE-E107-6579-9684-AEF06CF1041B}"/>
              </a:ext>
            </a:extLst>
          </p:cNvPr>
          <p:cNvSpPr/>
          <p:nvPr/>
        </p:nvSpPr>
        <p:spPr>
          <a:xfrm>
            <a:off x="9704109" y="5364737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Traumjob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629E6EC-E0A6-551D-352B-816FF6D8E6D3}"/>
              </a:ext>
            </a:extLst>
          </p:cNvPr>
          <p:cNvCxnSpPr>
            <a:endCxn id="8" idx="0"/>
          </p:cNvCxnSpPr>
          <p:nvPr/>
        </p:nvCxnSpPr>
        <p:spPr>
          <a:xfrm>
            <a:off x="10835326" y="4430596"/>
            <a:ext cx="0" cy="934141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1E3862B0-01FD-40EB-0CC5-E173E918FFDB}"/>
              </a:ext>
            </a:extLst>
          </p:cNvPr>
          <p:cNvSpPr/>
          <p:nvPr/>
        </p:nvSpPr>
        <p:spPr>
          <a:xfrm>
            <a:off x="5145044" y="533980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Praktika</a:t>
            </a:r>
          </a:p>
        </p:txBody>
      </p:sp>
    </p:spTree>
    <p:extLst>
      <p:ext uri="{BB962C8B-B14F-4D97-AF65-F5344CB8AC3E}">
        <p14:creationId xmlns:p14="http://schemas.microsoft.com/office/powerpoint/2010/main" val="23242751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61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AFE45D48-0861-6107-0E7E-946BA6AEA7D4}"/>
              </a:ext>
            </a:extLst>
          </p:cNvPr>
          <p:cNvSpPr txBox="1"/>
          <p:nvPr/>
        </p:nvSpPr>
        <p:spPr>
          <a:xfrm>
            <a:off x="239485" y="738698"/>
            <a:ext cx="11952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Weiterführende Informationen/ Wichtigste Portale und Stellen</a:t>
            </a:r>
          </a:p>
          <a:p>
            <a:r>
              <a:rPr lang="de-DE" sz="3600" dirty="0"/>
              <a:t>Allgemeine Informationen</a:t>
            </a:r>
          </a:p>
        </p:txBody>
      </p:sp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A39604D3-2A6C-DA15-26EB-F590CA407070}"/>
              </a:ext>
            </a:extLst>
          </p:cNvPr>
          <p:cNvSpPr/>
          <p:nvPr/>
        </p:nvSpPr>
        <p:spPr>
          <a:xfrm>
            <a:off x="1075765" y="3526180"/>
            <a:ext cx="2868706" cy="869565"/>
          </a:xfrm>
          <a:prstGeom prst="rightArrow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Studiengänge CAU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5F28941-D9A0-1897-DD95-4F2AD657A1E3}"/>
              </a:ext>
            </a:extLst>
          </p:cNvPr>
          <p:cNvSpPr txBox="1"/>
          <p:nvPr/>
        </p:nvSpPr>
        <p:spPr>
          <a:xfrm>
            <a:off x="4105835" y="3776296"/>
            <a:ext cx="788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www.uni-kiel.de</a:t>
            </a:r>
            <a:r>
              <a:rPr lang="de-DE" dirty="0"/>
              <a:t>/de/</a:t>
            </a:r>
            <a:r>
              <a:rPr lang="de-DE" dirty="0" err="1"/>
              <a:t>studium</a:t>
            </a:r>
            <a:r>
              <a:rPr lang="de-DE" dirty="0"/>
              <a:t>/</a:t>
            </a:r>
            <a:r>
              <a:rPr lang="de-DE" dirty="0" err="1"/>
              <a:t>studienangebot</a:t>
            </a:r>
            <a:endParaRPr lang="de-DE" dirty="0"/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C6E47138-9329-705B-0381-E518EDF35951}"/>
              </a:ext>
            </a:extLst>
          </p:cNvPr>
          <p:cNvSpPr/>
          <p:nvPr/>
        </p:nvSpPr>
        <p:spPr>
          <a:xfrm>
            <a:off x="1075765" y="4490380"/>
            <a:ext cx="2868706" cy="869565"/>
          </a:xfrm>
          <a:prstGeom prst="rightArrow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Allg. Studienberatung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4F68BF8-0E96-4165-7E4B-B8AB1C134DEC}"/>
              </a:ext>
            </a:extLst>
          </p:cNvPr>
          <p:cNvSpPr txBox="1"/>
          <p:nvPr/>
        </p:nvSpPr>
        <p:spPr>
          <a:xfrm>
            <a:off x="4105835" y="4598452"/>
            <a:ext cx="7888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www.studium.uni-kiel.de</a:t>
            </a:r>
            <a:r>
              <a:rPr lang="de-DE" dirty="0"/>
              <a:t>/de/kontakt-beratung/zentrale-studienberatung/zentrale-studienberatung</a:t>
            </a:r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975E68BD-7458-6DF2-FB51-2946E3782293}"/>
              </a:ext>
            </a:extLst>
          </p:cNvPr>
          <p:cNvSpPr/>
          <p:nvPr/>
        </p:nvSpPr>
        <p:spPr>
          <a:xfrm>
            <a:off x="1075765" y="2523990"/>
            <a:ext cx="2868706" cy="869565"/>
          </a:xfrm>
          <a:prstGeom prst="rightArrow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CAU Kiel Flyer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B6F7415-57FE-F920-BA7D-59020560FC42}"/>
              </a:ext>
            </a:extLst>
          </p:cNvPr>
          <p:cNvSpPr txBox="1"/>
          <p:nvPr/>
        </p:nvSpPr>
        <p:spPr>
          <a:xfrm>
            <a:off x="4105835" y="2500360"/>
            <a:ext cx="7888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www.studium.uni-kiel.de</a:t>
            </a:r>
            <a:r>
              <a:rPr lang="de-DE" dirty="0"/>
              <a:t>/de/kontakt-beratung/zentrale-studienberatung/</a:t>
            </a:r>
            <a:r>
              <a:rPr lang="de-DE" dirty="0" err="1"/>
              <a:t>downloads</a:t>
            </a:r>
            <a:r>
              <a:rPr lang="de-DE" dirty="0"/>
              <a:t>/</a:t>
            </a:r>
            <a:r>
              <a:rPr lang="de-DE" dirty="0" err="1"/>
              <a:t>dateien</a:t>
            </a:r>
            <a:r>
              <a:rPr lang="de-DE" dirty="0"/>
              <a:t>/</a:t>
            </a:r>
            <a:r>
              <a:rPr lang="de-DE" dirty="0" err="1"/>
              <a:t>broschuere</a:t>
            </a:r>
            <a:r>
              <a:rPr lang="de-DE" dirty="0"/>
              <a:t>-studieren-an-der-</a:t>
            </a:r>
            <a:r>
              <a:rPr lang="de-DE" dirty="0" err="1"/>
              <a:t>universitaet</a:t>
            </a:r>
            <a:r>
              <a:rPr lang="de-DE" dirty="0"/>
              <a:t>-</a:t>
            </a:r>
            <a:r>
              <a:rPr lang="de-DE" dirty="0" err="1"/>
              <a:t>kiel.pdf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69386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62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AFE45D48-0861-6107-0E7E-946BA6AEA7D4}"/>
              </a:ext>
            </a:extLst>
          </p:cNvPr>
          <p:cNvSpPr txBox="1"/>
          <p:nvPr/>
        </p:nvSpPr>
        <p:spPr>
          <a:xfrm>
            <a:off x="239485" y="738698"/>
            <a:ext cx="11952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Weiterführende Informationen/ Wichtigste Portale und Stellen</a:t>
            </a:r>
          </a:p>
          <a:p>
            <a:r>
              <a:rPr lang="de-DE" sz="3600" dirty="0"/>
              <a:t>Fachspezifische Informationen</a:t>
            </a:r>
          </a:p>
        </p:txBody>
      </p:sp>
      <p:sp>
        <p:nvSpPr>
          <p:cNvPr id="8" name="Pfeil nach rechts 7">
            <a:extLst>
              <a:ext uri="{FF2B5EF4-FFF2-40B4-BE49-F238E27FC236}">
                <a16:creationId xmlns:a16="http://schemas.microsoft.com/office/drawing/2014/main" id="{E09FA62E-1094-3CB9-D730-D7450EA900E6}"/>
              </a:ext>
            </a:extLst>
          </p:cNvPr>
          <p:cNvSpPr/>
          <p:nvPr/>
        </p:nvSpPr>
        <p:spPr>
          <a:xfrm>
            <a:off x="1066800" y="3478097"/>
            <a:ext cx="2868706" cy="869565"/>
          </a:xfrm>
          <a:prstGeom prst="rightArrow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Studienfachberatung BWL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2C01469-36D9-7949-5DE8-8099BB7E7FB9}"/>
              </a:ext>
            </a:extLst>
          </p:cNvPr>
          <p:cNvSpPr txBox="1"/>
          <p:nvPr/>
        </p:nvSpPr>
        <p:spPr>
          <a:xfrm>
            <a:off x="4096870" y="3592005"/>
            <a:ext cx="7888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www.studium.uni-kiel.de</a:t>
            </a:r>
            <a:r>
              <a:rPr lang="de-DE" dirty="0"/>
              <a:t>/de/kontakt-beratung/</a:t>
            </a:r>
            <a:r>
              <a:rPr lang="de-DE" dirty="0" err="1"/>
              <a:t>studienfachberatung</a:t>
            </a:r>
            <a:r>
              <a:rPr lang="de-DE" dirty="0"/>
              <a:t>/</a:t>
            </a:r>
            <a:r>
              <a:rPr lang="de-DE" dirty="0" err="1"/>
              <a:t>glossar</a:t>
            </a:r>
            <a:r>
              <a:rPr lang="de-DE" dirty="0"/>
              <a:t>/</a:t>
            </a:r>
            <a:r>
              <a:rPr lang="de-DE" dirty="0" err="1"/>
              <a:t>betriebswirtschaftslehre</a:t>
            </a:r>
            <a:endParaRPr lang="de-DE" dirty="0"/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250A5B5F-CFEC-9CED-6FE6-D2D1ABE0F092}"/>
              </a:ext>
            </a:extLst>
          </p:cNvPr>
          <p:cNvSpPr/>
          <p:nvPr/>
        </p:nvSpPr>
        <p:spPr>
          <a:xfrm>
            <a:off x="1066800" y="4411670"/>
            <a:ext cx="2868706" cy="869565"/>
          </a:xfrm>
          <a:prstGeom prst="rightArrow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Studienfachberatung VWL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3E85551-3804-D017-A625-924363FE1C2A}"/>
              </a:ext>
            </a:extLst>
          </p:cNvPr>
          <p:cNvSpPr txBox="1"/>
          <p:nvPr/>
        </p:nvSpPr>
        <p:spPr>
          <a:xfrm>
            <a:off x="4096870" y="4523286"/>
            <a:ext cx="7888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www.studium.uni-kiel.de</a:t>
            </a:r>
            <a:r>
              <a:rPr lang="de-DE" dirty="0"/>
              <a:t>/de/kontakt-beratung/</a:t>
            </a:r>
            <a:r>
              <a:rPr lang="de-DE" dirty="0" err="1"/>
              <a:t>studienfachberatung</a:t>
            </a:r>
            <a:r>
              <a:rPr lang="de-DE" dirty="0"/>
              <a:t>/</a:t>
            </a:r>
            <a:r>
              <a:rPr lang="de-DE" dirty="0" err="1"/>
              <a:t>glossar</a:t>
            </a:r>
            <a:r>
              <a:rPr lang="de-DE" dirty="0"/>
              <a:t>/volkswirtschaftslehre-</a:t>
            </a:r>
            <a:r>
              <a:rPr lang="de-DE" dirty="0" err="1"/>
              <a:t>ba</a:t>
            </a:r>
            <a:endParaRPr lang="de-DE" dirty="0"/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3BEB232F-DCB3-3AF5-EB3C-DAFA19AC33A5}"/>
              </a:ext>
            </a:extLst>
          </p:cNvPr>
          <p:cNvSpPr/>
          <p:nvPr/>
        </p:nvSpPr>
        <p:spPr>
          <a:xfrm>
            <a:off x="1066800" y="2512697"/>
            <a:ext cx="2868706" cy="869565"/>
          </a:xfrm>
          <a:prstGeom prst="rightArrow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WiSo</a:t>
            </a:r>
            <a:r>
              <a:rPr lang="de-DE" dirty="0"/>
              <a:t> Fakultät CAU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9E14B8B-7EB0-4DDC-ED56-5BD9333932A7}"/>
              </a:ext>
            </a:extLst>
          </p:cNvPr>
          <p:cNvSpPr txBox="1"/>
          <p:nvPr/>
        </p:nvSpPr>
        <p:spPr>
          <a:xfrm>
            <a:off x="4096870" y="2601654"/>
            <a:ext cx="7888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www.uni-kiel.de</a:t>
            </a:r>
            <a:r>
              <a:rPr lang="de-DE" dirty="0"/>
              <a:t>/de/</a:t>
            </a:r>
            <a:r>
              <a:rPr lang="de-DE" dirty="0" err="1"/>
              <a:t>universitaet</a:t>
            </a:r>
            <a:r>
              <a:rPr lang="de-DE" dirty="0"/>
              <a:t>/einrichtungen-</a:t>
            </a:r>
            <a:r>
              <a:rPr lang="de-DE" dirty="0" err="1"/>
              <a:t>fakultaeten</a:t>
            </a:r>
            <a:r>
              <a:rPr lang="de-DE" dirty="0"/>
              <a:t>/</a:t>
            </a:r>
            <a:r>
              <a:rPr lang="de-DE" dirty="0" err="1"/>
              <a:t>fakultaeten</a:t>
            </a:r>
            <a:r>
              <a:rPr lang="de-DE" dirty="0"/>
              <a:t>-gemeinsame-einrichtungen/wirtschafts-und-sozialwissenschaftliche-</a:t>
            </a:r>
            <a:r>
              <a:rPr lang="de-DE" dirty="0" err="1"/>
              <a:t>fakultaet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53503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63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AFE45D48-0861-6107-0E7E-946BA6AEA7D4}"/>
              </a:ext>
            </a:extLst>
          </p:cNvPr>
          <p:cNvSpPr txBox="1"/>
          <p:nvPr/>
        </p:nvSpPr>
        <p:spPr>
          <a:xfrm>
            <a:off x="239485" y="738698"/>
            <a:ext cx="11952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Weiterführende Informationen/ Wichtigste Portale und Stellen</a:t>
            </a:r>
          </a:p>
          <a:p>
            <a:r>
              <a:rPr lang="de-DE" sz="3600" dirty="0"/>
              <a:t>Fachspezifische Informationen</a:t>
            </a:r>
          </a:p>
        </p:txBody>
      </p:sp>
      <p:sp>
        <p:nvSpPr>
          <p:cNvPr id="8" name="Pfeil nach rechts 7">
            <a:extLst>
              <a:ext uri="{FF2B5EF4-FFF2-40B4-BE49-F238E27FC236}">
                <a16:creationId xmlns:a16="http://schemas.microsoft.com/office/drawing/2014/main" id="{E09FA62E-1094-3CB9-D730-D7450EA900E6}"/>
              </a:ext>
            </a:extLst>
          </p:cNvPr>
          <p:cNvSpPr/>
          <p:nvPr/>
        </p:nvSpPr>
        <p:spPr>
          <a:xfrm>
            <a:off x="1297209" y="2896104"/>
            <a:ext cx="2868706" cy="869565"/>
          </a:xfrm>
          <a:prstGeom prst="rightArrow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Studiengangsseite</a:t>
            </a:r>
            <a:r>
              <a:rPr lang="de-DE" dirty="0"/>
              <a:t> BWL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2C01469-36D9-7949-5DE8-8099BB7E7FB9}"/>
              </a:ext>
            </a:extLst>
          </p:cNvPr>
          <p:cNvSpPr txBox="1"/>
          <p:nvPr/>
        </p:nvSpPr>
        <p:spPr>
          <a:xfrm>
            <a:off x="4303056" y="3059109"/>
            <a:ext cx="7888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https://</a:t>
            </a:r>
            <a:r>
              <a:rPr lang="de-DE" sz="1800" dirty="0" err="1"/>
              <a:t>www.studium.uni-kiel.de</a:t>
            </a:r>
            <a:r>
              <a:rPr lang="de-DE" sz="1800" dirty="0"/>
              <a:t>/de/</a:t>
            </a:r>
            <a:r>
              <a:rPr lang="de-DE" sz="1800" dirty="0" err="1"/>
              <a:t>studienangebot</a:t>
            </a:r>
            <a:r>
              <a:rPr lang="de-DE" sz="1800" dirty="0"/>
              <a:t>/</a:t>
            </a:r>
            <a:r>
              <a:rPr lang="de-DE" sz="1800" dirty="0" err="1"/>
              <a:t>studienfaecher</a:t>
            </a:r>
            <a:r>
              <a:rPr lang="de-DE" sz="1800" dirty="0"/>
              <a:t>/betriebswirtschaftslehre-</a:t>
            </a:r>
            <a:r>
              <a:rPr lang="de-DE" sz="1800" dirty="0" err="1"/>
              <a:t>ba</a:t>
            </a:r>
            <a:endParaRPr lang="de-DE" sz="1800" dirty="0"/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250A5B5F-CFEC-9CED-6FE6-D2D1ABE0F092}"/>
              </a:ext>
            </a:extLst>
          </p:cNvPr>
          <p:cNvSpPr/>
          <p:nvPr/>
        </p:nvSpPr>
        <p:spPr>
          <a:xfrm>
            <a:off x="1297209" y="3829677"/>
            <a:ext cx="2868706" cy="869565"/>
          </a:xfrm>
          <a:prstGeom prst="rightArrow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Studiengangsseite</a:t>
            </a:r>
            <a:r>
              <a:rPr lang="de-DE" dirty="0"/>
              <a:t> VWL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3E85551-3804-D017-A625-924363FE1C2A}"/>
              </a:ext>
            </a:extLst>
          </p:cNvPr>
          <p:cNvSpPr txBox="1"/>
          <p:nvPr/>
        </p:nvSpPr>
        <p:spPr>
          <a:xfrm>
            <a:off x="4303056" y="3990390"/>
            <a:ext cx="7888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https://</a:t>
            </a:r>
            <a:r>
              <a:rPr lang="de-DE" sz="1800" dirty="0" err="1"/>
              <a:t>www.studium.uni-kiel.de</a:t>
            </a:r>
            <a:r>
              <a:rPr lang="de-DE" sz="1800" dirty="0"/>
              <a:t>/de/</a:t>
            </a:r>
            <a:r>
              <a:rPr lang="de-DE" sz="1800" dirty="0" err="1"/>
              <a:t>studienangebot</a:t>
            </a:r>
            <a:r>
              <a:rPr lang="de-DE" sz="1800" dirty="0"/>
              <a:t>/</a:t>
            </a:r>
            <a:r>
              <a:rPr lang="de-DE" sz="1800" dirty="0" err="1"/>
              <a:t>studienfaecher</a:t>
            </a:r>
            <a:r>
              <a:rPr lang="de-DE" sz="1800" dirty="0"/>
              <a:t>/volkswirtschaftslehre-</a:t>
            </a:r>
            <a:r>
              <a:rPr lang="de-DE" sz="1800" dirty="0" err="1"/>
              <a:t>ba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5224258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0"/>
            <a:ext cx="10282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0" y="0"/>
            <a:ext cx="3605049" cy="6858000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0" y="2579915"/>
            <a:ext cx="3605049" cy="1262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Hilfreiche Medienformate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BE8D8ED-B91F-4D80-83AB-25DFDD737C92}"/>
              </a:ext>
            </a:extLst>
          </p:cNvPr>
          <p:cNvSpPr txBox="1"/>
          <p:nvPr/>
        </p:nvSpPr>
        <p:spPr>
          <a:xfrm>
            <a:off x="3605049" y="6642556"/>
            <a:ext cx="84495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/>
              <a:t>Bildquelle: </a:t>
            </a:r>
          </a:p>
          <a:p>
            <a:r>
              <a:rPr lang="de-DE" sz="400" dirty="0"/>
              <a:t>https://</a:t>
            </a:r>
            <a:r>
              <a:rPr lang="de-DE" sz="400" dirty="0" err="1"/>
              <a:t>www.google.com</a:t>
            </a:r>
            <a:r>
              <a:rPr lang="de-DE" sz="400" dirty="0"/>
              <a:t>/</a:t>
            </a:r>
            <a:r>
              <a:rPr lang="de-DE" sz="400" dirty="0" err="1"/>
              <a:t>url?sa</a:t>
            </a:r>
            <a:r>
              <a:rPr lang="de-DE" sz="400" dirty="0"/>
              <a:t>=</a:t>
            </a:r>
            <a:r>
              <a:rPr lang="de-DE" sz="400" dirty="0" err="1"/>
              <a:t>i&amp;url</a:t>
            </a:r>
            <a:r>
              <a:rPr lang="de-DE" sz="400" dirty="0"/>
              <a:t>=https%3A%2F%2Fme2be.de%2Fhochschulen%2Fcau-christian-albrechts-universitaet-zu-kiel%2F&amp;psig=AOvVaw3pyzL9cEIYeIjpIqHRPR5F&amp;ust=1667135603618000&amp;source=</a:t>
            </a:r>
            <a:r>
              <a:rPr lang="de-DE" sz="400" dirty="0" err="1"/>
              <a:t>images&amp;cd</a:t>
            </a:r>
            <a:r>
              <a:rPr lang="de-DE" sz="400" dirty="0"/>
              <a:t>=</a:t>
            </a:r>
            <a:r>
              <a:rPr lang="de-DE" sz="400" dirty="0" err="1"/>
              <a:t>vfe&amp;ved</a:t>
            </a:r>
            <a:r>
              <a:rPr lang="de-DE" sz="400" dirty="0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24957558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65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848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Den richtigen Studiengang finden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1CF77E6-C2FE-8783-E102-D836738A6FB1}"/>
              </a:ext>
            </a:extLst>
          </p:cNvPr>
          <p:cNvSpPr txBox="1"/>
          <p:nvPr/>
        </p:nvSpPr>
        <p:spPr>
          <a:xfrm>
            <a:off x="239484" y="1390725"/>
            <a:ext cx="479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Alternativansatz:</a:t>
            </a:r>
          </a:p>
        </p:txBody>
      </p:sp>
      <p:sp>
        <p:nvSpPr>
          <p:cNvPr id="39" name="Pfeil nach rechts 38">
            <a:extLst>
              <a:ext uri="{FF2B5EF4-FFF2-40B4-BE49-F238E27FC236}">
                <a16:creationId xmlns:a16="http://schemas.microsoft.com/office/drawing/2014/main" id="{B2822DED-C7B1-72FA-CD26-619DE9701A1C}"/>
              </a:ext>
            </a:extLst>
          </p:cNvPr>
          <p:cNvSpPr/>
          <p:nvPr/>
        </p:nvSpPr>
        <p:spPr>
          <a:xfrm rot="16200000">
            <a:off x="1754327" y="5423953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539E0EC6-E445-A1AD-6332-8E117FAFD67D}"/>
              </a:ext>
            </a:extLst>
          </p:cNvPr>
          <p:cNvSpPr/>
          <p:nvPr/>
        </p:nvSpPr>
        <p:spPr>
          <a:xfrm>
            <a:off x="788081" y="240086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Gespräche und Austausch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A3353E2D-4CE0-CC15-EE2A-784213FBDD8B}"/>
              </a:ext>
            </a:extLst>
          </p:cNvPr>
          <p:cNvSpPr/>
          <p:nvPr/>
        </p:nvSpPr>
        <p:spPr>
          <a:xfrm>
            <a:off x="3479621" y="240086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Jobmöglichkeiten und Arbeitsalltag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5F1D9D9C-65AB-7D3D-E63D-84071010E894}"/>
              </a:ext>
            </a:extLst>
          </p:cNvPr>
          <p:cNvSpPr/>
          <p:nvPr/>
        </p:nvSpPr>
        <p:spPr>
          <a:xfrm>
            <a:off x="3100098" y="2371988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4F10606-14E2-2225-3FFA-4549A494F79B}"/>
              </a:ext>
            </a:extLst>
          </p:cNvPr>
          <p:cNvSpPr/>
          <p:nvPr/>
        </p:nvSpPr>
        <p:spPr>
          <a:xfrm>
            <a:off x="6149418" y="2400860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Orientierung und Auswahl</a:t>
            </a:r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19A96FE3-A63C-FBBA-737F-11AAEF6E27F0}"/>
              </a:ext>
            </a:extLst>
          </p:cNvPr>
          <p:cNvSpPr/>
          <p:nvPr/>
        </p:nvSpPr>
        <p:spPr>
          <a:xfrm>
            <a:off x="5780578" y="2371988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152F7D61-9CB9-3D08-8157-7132FB81A3F3}"/>
              </a:ext>
            </a:extLst>
          </p:cNvPr>
          <p:cNvSpPr/>
          <p:nvPr/>
        </p:nvSpPr>
        <p:spPr>
          <a:xfrm>
            <a:off x="8490015" y="2353749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54C97C13-7325-16E7-F290-36E80E934CE1}"/>
              </a:ext>
            </a:extLst>
          </p:cNvPr>
          <p:cNvSpPr/>
          <p:nvPr/>
        </p:nvSpPr>
        <p:spPr>
          <a:xfrm>
            <a:off x="788081" y="3741638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Tiefere Einblicke und Verdichtung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5D61D8BA-E69F-2E05-6D1B-0FBD1CE6FCE5}"/>
              </a:ext>
            </a:extLst>
          </p:cNvPr>
          <p:cNvGrpSpPr/>
          <p:nvPr/>
        </p:nvGrpSpPr>
        <p:grpSpPr>
          <a:xfrm>
            <a:off x="1751877" y="2755024"/>
            <a:ext cx="8403931" cy="939573"/>
            <a:chOff x="1751877" y="3499743"/>
            <a:chExt cx="8403931" cy="939573"/>
          </a:xfrm>
        </p:grpSpPr>
        <p:sp>
          <p:nvSpPr>
            <p:cNvPr id="41" name="Rechteckiger Pfeil 40">
              <a:extLst>
                <a:ext uri="{FF2B5EF4-FFF2-40B4-BE49-F238E27FC236}">
                  <a16:creationId xmlns:a16="http://schemas.microsoft.com/office/drawing/2014/main" id="{6D4E3FE1-05E4-E0A2-E4B4-FE3E4C9FA9F0}"/>
                </a:ext>
              </a:extLst>
            </p:cNvPr>
            <p:cNvSpPr/>
            <p:nvPr/>
          </p:nvSpPr>
          <p:spPr>
            <a:xfrm rot="10800000">
              <a:off x="5363851" y="3499743"/>
              <a:ext cx="4791957" cy="535217"/>
            </a:xfrm>
            <a:prstGeom prst="bentArrow">
              <a:avLst>
                <a:gd name="adj1" fmla="val 25000"/>
                <a:gd name="adj2" fmla="val 12710"/>
                <a:gd name="adj3" fmla="val 25000"/>
                <a:gd name="adj4" fmla="val 4375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2" name="Rechteckiger Pfeil 41">
              <a:extLst>
                <a:ext uri="{FF2B5EF4-FFF2-40B4-BE49-F238E27FC236}">
                  <a16:creationId xmlns:a16="http://schemas.microsoft.com/office/drawing/2014/main" id="{8FBFBCCF-CA51-EA9E-8BD0-77032A79FEBF}"/>
                </a:ext>
              </a:extLst>
            </p:cNvPr>
            <p:cNvSpPr/>
            <p:nvPr/>
          </p:nvSpPr>
          <p:spPr>
            <a:xfrm rot="5400000" flipV="1">
              <a:off x="3433980" y="2217213"/>
              <a:ext cx="540000" cy="3904205"/>
            </a:xfrm>
            <a:prstGeom prst="ben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E0CD19F5-93A5-5446-4C22-49A876D0F5CA}"/>
              </a:ext>
            </a:extLst>
          </p:cNvPr>
          <p:cNvSpPr/>
          <p:nvPr/>
        </p:nvSpPr>
        <p:spPr>
          <a:xfrm>
            <a:off x="8898118" y="2400860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Studienauswahl</a:t>
            </a:r>
          </a:p>
        </p:txBody>
      </p:sp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9B42B51B-6E6D-F915-6B49-9549ED12DDE7}"/>
              </a:ext>
            </a:extLst>
          </p:cNvPr>
          <p:cNvSpPr/>
          <p:nvPr/>
        </p:nvSpPr>
        <p:spPr>
          <a:xfrm>
            <a:off x="788081" y="597045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Gespräche und Austausch</a:t>
            </a:r>
          </a:p>
        </p:txBody>
      </p:sp>
      <p:sp>
        <p:nvSpPr>
          <p:cNvPr id="44" name="Abgerundetes Rechteck 43">
            <a:extLst>
              <a:ext uri="{FF2B5EF4-FFF2-40B4-BE49-F238E27FC236}">
                <a16:creationId xmlns:a16="http://schemas.microsoft.com/office/drawing/2014/main" id="{D14844AF-389C-1832-4D8E-5287E34DF83E}"/>
              </a:ext>
            </a:extLst>
          </p:cNvPr>
          <p:cNvSpPr/>
          <p:nvPr/>
        </p:nvSpPr>
        <p:spPr>
          <a:xfrm>
            <a:off x="788081" y="4923861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Jobmöglichkeiten und Arbeitsalltag</a:t>
            </a:r>
          </a:p>
        </p:txBody>
      </p:sp>
      <p:sp>
        <p:nvSpPr>
          <p:cNvPr id="45" name="Pfeil nach rechts 44">
            <a:extLst>
              <a:ext uri="{FF2B5EF4-FFF2-40B4-BE49-F238E27FC236}">
                <a16:creationId xmlns:a16="http://schemas.microsoft.com/office/drawing/2014/main" id="{BB453506-5ADB-D325-7CB2-15FFD354D90E}"/>
              </a:ext>
            </a:extLst>
          </p:cNvPr>
          <p:cNvSpPr/>
          <p:nvPr/>
        </p:nvSpPr>
        <p:spPr>
          <a:xfrm rot="16200000">
            <a:off x="1715647" y="4303715"/>
            <a:ext cx="407298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Abgerundetes Rechteck 45">
            <a:extLst>
              <a:ext uri="{FF2B5EF4-FFF2-40B4-BE49-F238E27FC236}">
                <a16:creationId xmlns:a16="http://schemas.microsoft.com/office/drawing/2014/main" id="{719C2608-8438-B116-A017-718F2F82BA7C}"/>
              </a:ext>
            </a:extLst>
          </p:cNvPr>
          <p:cNvSpPr/>
          <p:nvPr/>
        </p:nvSpPr>
        <p:spPr>
          <a:xfrm>
            <a:off x="3479622" y="3779345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Motivation und Freude</a:t>
            </a:r>
          </a:p>
        </p:txBody>
      </p:sp>
      <p:sp>
        <p:nvSpPr>
          <p:cNvPr id="47" name="Pfeil nach rechts 46">
            <a:extLst>
              <a:ext uri="{FF2B5EF4-FFF2-40B4-BE49-F238E27FC236}">
                <a16:creationId xmlns:a16="http://schemas.microsoft.com/office/drawing/2014/main" id="{42780CDB-C0D0-5B99-DC3C-75CF4711FC36}"/>
              </a:ext>
            </a:extLst>
          </p:cNvPr>
          <p:cNvSpPr/>
          <p:nvPr/>
        </p:nvSpPr>
        <p:spPr>
          <a:xfrm>
            <a:off x="3100098" y="3735535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F2AE79D9-FB44-D363-AD46-CCA8AAC9D0F6}"/>
              </a:ext>
            </a:extLst>
          </p:cNvPr>
          <p:cNvSpPr/>
          <p:nvPr/>
        </p:nvSpPr>
        <p:spPr>
          <a:xfrm>
            <a:off x="9704109" y="3827281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Studienerfolg</a:t>
            </a:r>
          </a:p>
        </p:txBody>
      </p:sp>
      <p:sp>
        <p:nvSpPr>
          <p:cNvPr id="49" name="Abgerundetes Rechteck 48">
            <a:extLst>
              <a:ext uri="{FF2B5EF4-FFF2-40B4-BE49-F238E27FC236}">
                <a16:creationId xmlns:a16="http://schemas.microsoft.com/office/drawing/2014/main" id="{431F3E1B-8F2E-717E-D33E-6BB8C1AE6CD2}"/>
              </a:ext>
            </a:extLst>
          </p:cNvPr>
          <p:cNvSpPr/>
          <p:nvPr/>
        </p:nvSpPr>
        <p:spPr>
          <a:xfrm>
            <a:off x="6153329" y="3827282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Gute Leistungen</a:t>
            </a:r>
          </a:p>
        </p:txBody>
      </p:sp>
      <p:sp>
        <p:nvSpPr>
          <p:cNvPr id="50" name="Pfeil nach rechts 49">
            <a:extLst>
              <a:ext uri="{FF2B5EF4-FFF2-40B4-BE49-F238E27FC236}">
                <a16:creationId xmlns:a16="http://schemas.microsoft.com/office/drawing/2014/main" id="{7D907D93-7E24-8A74-ACC8-E9C00AC4CB64}"/>
              </a:ext>
            </a:extLst>
          </p:cNvPr>
          <p:cNvSpPr/>
          <p:nvPr/>
        </p:nvSpPr>
        <p:spPr>
          <a:xfrm>
            <a:off x="5780578" y="3783473"/>
            <a:ext cx="329939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Pfeil nach rechts 50">
            <a:extLst>
              <a:ext uri="{FF2B5EF4-FFF2-40B4-BE49-F238E27FC236}">
                <a16:creationId xmlns:a16="http://schemas.microsoft.com/office/drawing/2014/main" id="{680F9879-8B02-A079-F7A9-83064ED3ADE1}"/>
              </a:ext>
            </a:extLst>
          </p:cNvPr>
          <p:cNvSpPr/>
          <p:nvPr/>
        </p:nvSpPr>
        <p:spPr>
          <a:xfrm>
            <a:off x="8490015" y="3780170"/>
            <a:ext cx="1134752" cy="66106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Nach unten gekrümmter Pfeil 51">
            <a:extLst>
              <a:ext uri="{FF2B5EF4-FFF2-40B4-BE49-F238E27FC236}">
                <a16:creationId xmlns:a16="http://schemas.microsoft.com/office/drawing/2014/main" id="{3F438581-7FCD-2904-B87D-B3AA9E329A4A}"/>
              </a:ext>
            </a:extLst>
          </p:cNvPr>
          <p:cNvSpPr/>
          <p:nvPr/>
        </p:nvSpPr>
        <p:spPr>
          <a:xfrm rot="10800000">
            <a:off x="2143169" y="4481078"/>
            <a:ext cx="5616660" cy="791851"/>
          </a:xfrm>
          <a:prstGeom prst="curved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FCC7F7A-BE95-47B0-9333-7ADF9826295F}"/>
              </a:ext>
            </a:extLst>
          </p:cNvPr>
          <p:cNvGrpSpPr/>
          <p:nvPr/>
        </p:nvGrpSpPr>
        <p:grpSpPr>
          <a:xfrm>
            <a:off x="636021" y="2986204"/>
            <a:ext cx="3760923" cy="2125311"/>
            <a:chOff x="3293714" y="1705408"/>
            <a:chExt cx="3760923" cy="2125311"/>
          </a:xfrm>
        </p:grpSpPr>
        <p:sp>
          <p:nvSpPr>
            <p:cNvPr id="10" name="Ring 9">
              <a:extLst>
                <a:ext uri="{FF2B5EF4-FFF2-40B4-BE49-F238E27FC236}">
                  <a16:creationId xmlns:a16="http://schemas.microsoft.com/office/drawing/2014/main" id="{F605906F-DD35-6FD0-4318-EB50B706FE13}"/>
                </a:ext>
              </a:extLst>
            </p:cNvPr>
            <p:cNvSpPr/>
            <p:nvPr/>
          </p:nvSpPr>
          <p:spPr>
            <a:xfrm rot="1340452">
              <a:off x="3293714" y="1705408"/>
              <a:ext cx="2703146" cy="2003869"/>
            </a:xfrm>
            <a:prstGeom prst="donut">
              <a:avLst>
                <a:gd name="adj" fmla="val 10807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F308E303-8C12-A7C8-4810-72A2E2DE8851}"/>
                </a:ext>
              </a:extLst>
            </p:cNvPr>
            <p:cNvSpPr/>
            <p:nvPr/>
          </p:nvSpPr>
          <p:spPr>
            <a:xfrm rot="1520419">
              <a:off x="5778289" y="3205061"/>
              <a:ext cx="405353" cy="27337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BF55ED5-3CFA-1B96-C30F-EB0B18FBC919}"/>
                </a:ext>
              </a:extLst>
            </p:cNvPr>
            <p:cNvSpPr/>
            <p:nvPr/>
          </p:nvSpPr>
          <p:spPr>
            <a:xfrm rot="1520419">
              <a:off x="5955865" y="3352424"/>
              <a:ext cx="1098772" cy="47829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09F356FE-E107-6579-9684-AEF06CF1041B}"/>
              </a:ext>
            </a:extLst>
          </p:cNvPr>
          <p:cNvSpPr/>
          <p:nvPr/>
        </p:nvSpPr>
        <p:spPr>
          <a:xfrm>
            <a:off x="9704109" y="5364737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Traumjob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629E6EC-E0A6-551D-352B-816FF6D8E6D3}"/>
              </a:ext>
            </a:extLst>
          </p:cNvPr>
          <p:cNvCxnSpPr>
            <a:endCxn id="8" idx="0"/>
          </p:cNvCxnSpPr>
          <p:nvPr/>
        </p:nvCxnSpPr>
        <p:spPr>
          <a:xfrm>
            <a:off x="10835326" y="4430596"/>
            <a:ext cx="0" cy="934141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1E3862B0-01FD-40EB-0CC5-E173E918FFDB}"/>
              </a:ext>
            </a:extLst>
          </p:cNvPr>
          <p:cNvSpPr/>
          <p:nvPr/>
        </p:nvSpPr>
        <p:spPr>
          <a:xfrm>
            <a:off x="5145044" y="5339803"/>
            <a:ext cx="2262433" cy="603315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Praktika</a:t>
            </a:r>
          </a:p>
        </p:txBody>
      </p:sp>
    </p:spTree>
    <p:extLst>
      <p:ext uri="{BB962C8B-B14F-4D97-AF65-F5344CB8AC3E}">
        <p14:creationId xmlns:p14="http://schemas.microsoft.com/office/powerpoint/2010/main" val="2377182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66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AFE45D48-0861-6107-0E7E-946BA6AEA7D4}"/>
              </a:ext>
            </a:extLst>
          </p:cNvPr>
          <p:cNvSpPr txBox="1"/>
          <p:nvPr/>
        </p:nvSpPr>
        <p:spPr>
          <a:xfrm>
            <a:off x="239485" y="738698"/>
            <a:ext cx="11952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Hilfreiche Medienformate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7F0A87-EBFD-27C4-6E2A-2643D117A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76" y="1357719"/>
            <a:ext cx="3244306" cy="1223194"/>
          </a:xfrm>
          <a:prstGeom prst="rect">
            <a:avLst/>
          </a:prstGeom>
        </p:spPr>
      </p:pic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C6242951-17F1-E2D1-E15F-D7C69E353300}"/>
              </a:ext>
            </a:extLst>
          </p:cNvPr>
          <p:cNvSpPr/>
          <p:nvPr/>
        </p:nvSpPr>
        <p:spPr>
          <a:xfrm>
            <a:off x="3819966" y="1357719"/>
            <a:ext cx="1780523" cy="1223194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YouTube Kanal:</a:t>
            </a:r>
          </a:p>
          <a:p>
            <a:pPr algn="ctr"/>
            <a:r>
              <a:rPr lang="de-DE" sz="1200" dirty="0"/>
              <a:t>https://</a:t>
            </a:r>
            <a:r>
              <a:rPr lang="de-DE" sz="1200" dirty="0" err="1"/>
              <a:t>www.youtube.com</a:t>
            </a:r>
            <a:r>
              <a:rPr lang="de-DE" sz="1200" dirty="0"/>
              <a:t>/c/</a:t>
            </a:r>
            <a:r>
              <a:rPr lang="de-DE" sz="1200" dirty="0" err="1"/>
              <a:t>alphaUni_ARD</a:t>
            </a:r>
            <a:endParaRPr lang="de-DE" sz="12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A378531-1797-2415-497C-52B1D4A22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501" y="1357719"/>
            <a:ext cx="1490676" cy="1891151"/>
          </a:xfrm>
          <a:prstGeom prst="rect">
            <a:avLst/>
          </a:prstGeom>
        </p:spPr>
      </p:pic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3E025C44-7AAE-7273-F048-540C377AD4FE}"/>
              </a:ext>
            </a:extLst>
          </p:cNvPr>
          <p:cNvSpPr/>
          <p:nvPr/>
        </p:nvSpPr>
        <p:spPr>
          <a:xfrm>
            <a:off x="8436661" y="1385030"/>
            <a:ext cx="1782000" cy="1224000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Podcast:</a:t>
            </a:r>
          </a:p>
          <a:p>
            <a:pPr algn="ctr"/>
            <a:r>
              <a:rPr lang="de-DE" sz="1200" dirty="0"/>
              <a:t>https://</a:t>
            </a:r>
            <a:r>
              <a:rPr lang="de-DE" sz="1200" dirty="0" err="1"/>
              <a:t>open.spotify.com</a:t>
            </a:r>
            <a:r>
              <a:rPr lang="de-DE" sz="1200" dirty="0"/>
              <a:t>/</a:t>
            </a:r>
            <a:r>
              <a:rPr lang="de-DE" sz="1200" dirty="0" err="1"/>
              <a:t>show</a:t>
            </a:r>
            <a:r>
              <a:rPr lang="de-DE" sz="1200" dirty="0"/>
              <a:t>/5ezDUJntMMGKvLAPpcSYHT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B49F728-B3B7-F7F5-6CF4-EA131F02F5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176" y="2749635"/>
            <a:ext cx="3244306" cy="1303095"/>
          </a:xfrm>
          <a:prstGeom prst="rect">
            <a:avLst/>
          </a:prstGeom>
        </p:spPr>
      </p:pic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0F3F7B54-4E34-71BF-91ED-D05463896B06}"/>
              </a:ext>
            </a:extLst>
          </p:cNvPr>
          <p:cNvSpPr/>
          <p:nvPr/>
        </p:nvSpPr>
        <p:spPr>
          <a:xfrm>
            <a:off x="3819966" y="2695351"/>
            <a:ext cx="1780522" cy="1357379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YouTube Kanal:</a:t>
            </a:r>
          </a:p>
          <a:p>
            <a:pPr algn="ctr"/>
            <a:r>
              <a:rPr lang="de-DE" sz="1200" dirty="0"/>
              <a:t>https://</a:t>
            </a:r>
            <a:r>
              <a:rPr lang="de-DE" sz="1200" dirty="0" err="1"/>
              <a:t>www.youtube.com</a:t>
            </a:r>
            <a:r>
              <a:rPr lang="de-DE" sz="1200" dirty="0"/>
              <a:t>/c/</a:t>
            </a:r>
            <a:r>
              <a:rPr lang="de-DE" sz="1200" dirty="0" err="1"/>
              <a:t>Lohntsichdas</a:t>
            </a:r>
            <a:endParaRPr lang="de-DE" sz="1200" dirty="0"/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41EB1A06-022B-A68B-C021-7BE5CC2CBDD3}"/>
              </a:ext>
            </a:extLst>
          </p:cNvPr>
          <p:cNvSpPr/>
          <p:nvPr/>
        </p:nvSpPr>
        <p:spPr>
          <a:xfrm>
            <a:off x="8436661" y="3594447"/>
            <a:ext cx="1782000" cy="1224000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Podcast:</a:t>
            </a:r>
          </a:p>
          <a:p>
            <a:pPr algn="ctr"/>
            <a:r>
              <a:rPr lang="de-DE" sz="1200" dirty="0"/>
              <a:t>https://</a:t>
            </a:r>
            <a:r>
              <a:rPr lang="de-DE" sz="1200" dirty="0" err="1"/>
              <a:t>omr.com</a:t>
            </a:r>
            <a:r>
              <a:rPr lang="de-DE" sz="1200" dirty="0"/>
              <a:t>/de/podcast/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6FA5306-0DDC-E43C-2A6A-699C56C7A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6501" y="3355958"/>
            <a:ext cx="1490676" cy="1700979"/>
          </a:xfrm>
          <a:prstGeom prst="rect">
            <a:avLst/>
          </a:prstGeom>
        </p:spPr>
      </p:pic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FD449C9-76A5-CA0E-2CAB-2DBC3D29C235}"/>
              </a:ext>
            </a:extLst>
          </p:cNvPr>
          <p:cNvSpPr/>
          <p:nvPr/>
        </p:nvSpPr>
        <p:spPr>
          <a:xfrm>
            <a:off x="3819966" y="4308889"/>
            <a:ext cx="1780522" cy="1357379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StickTo</a:t>
            </a:r>
            <a:r>
              <a:rPr lang="de-DE" b="1" dirty="0"/>
              <a:t> App:</a:t>
            </a:r>
          </a:p>
          <a:p>
            <a:pPr algn="ctr"/>
            <a:r>
              <a:rPr lang="de-DE" sz="1200" dirty="0"/>
              <a:t>https://stick-</a:t>
            </a:r>
            <a:r>
              <a:rPr lang="de-DE" sz="1200" dirty="0" err="1"/>
              <a:t>to.de</a:t>
            </a:r>
            <a:endParaRPr lang="de-DE" sz="1200" dirty="0"/>
          </a:p>
        </p:txBody>
      </p:sp>
      <p:pic>
        <p:nvPicPr>
          <p:cNvPr id="1026" name="Picture 2" descr="StickTo - Dein soziales Netzwerk zur Berufsorientierung">
            <a:extLst>
              <a:ext uri="{FF2B5EF4-FFF2-40B4-BE49-F238E27FC236}">
                <a16:creationId xmlns:a16="http://schemas.microsoft.com/office/drawing/2014/main" id="{CB073119-28EC-E23E-534D-78254AA65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76" y="4339781"/>
            <a:ext cx="2464014" cy="129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3141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0"/>
            <a:ext cx="10282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0" y="0"/>
            <a:ext cx="3605049" cy="6858000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0" y="2579915"/>
            <a:ext cx="3605049" cy="1262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Quellenverzeichnis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BE8D8ED-B91F-4D80-83AB-25DFDD737C92}"/>
              </a:ext>
            </a:extLst>
          </p:cNvPr>
          <p:cNvSpPr txBox="1"/>
          <p:nvPr/>
        </p:nvSpPr>
        <p:spPr>
          <a:xfrm>
            <a:off x="3605049" y="6642556"/>
            <a:ext cx="84495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/>
              <a:t>Bildquelle: </a:t>
            </a:r>
          </a:p>
          <a:p>
            <a:r>
              <a:rPr lang="de-DE" sz="400" dirty="0"/>
              <a:t>https://</a:t>
            </a:r>
            <a:r>
              <a:rPr lang="de-DE" sz="400" dirty="0" err="1"/>
              <a:t>www.google.com</a:t>
            </a:r>
            <a:r>
              <a:rPr lang="de-DE" sz="400" dirty="0"/>
              <a:t>/</a:t>
            </a:r>
            <a:r>
              <a:rPr lang="de-DE" sz="400" dirty="0" err="1"/>
              <a:t>url?sa</a:t>
            </a:r>
            <a:r>
              <a:rPr lang="de-DE" sz="400" dirty="0"/>
              <a:t>=</a:t>
            </a:r>
            <a:r>
              <a:rPr lang="de-DE" sz="400" dirty="0" err="1"/>
              <a:t>i&amp;url</a:t>
            </a:r>
            <a:r>
              <a:rPr lang="de-DE" sz="400" dirty="0"/>
              <a:t>=https%3A%2F%2Fme2be.de%2Fhochschulen%2Fcau-christian-albrechts-universitaet-zu-kiel%2F&amp;psig=AOvVaw3pyzL9cEIYeIjpIqHRPR5F&amp;ust=1667135603618000&amp;source=</a:t>
            </a:r>
            <a:r>
              <a:rPr lang="de-DE" sz="400" dirty="0" err="1"/>
              <a:t>images&amp;cd</a:t>
            </a:r>
            <a:r>
              <a:rPr lang="de-DE" sz="400" dirty="0"/>
              <a:t>=</a:t>
            </a:r>
            <a:r>
              <a:rPr lang="de-DE" sz="400" dirty="0" err="1"/>
              <a:t>vfe&amp;ved</a:t>
            </a:r>
            <a:r>
              <a:rPr lang="de-DE" sz="400" dirty="0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15940065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68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AFE45D48-0861-6107-0E7E-946BA6AEA7D4}"/>
              </a:ext>
            </a:extLst>
          </p:cNvPr>
          <p:cNvSpPr txBox="1"/>
          <p:nvPr/>
        </p:nvSpPr>
        <p:spPr>
          <a:xfrm>
            <a:off x="239485" y="738698"/>
            <a:ext cx="656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Quellenverzeichnis/Linksammlung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B482D0F-BC77-2387-86F2-3BB4D78E49CE}"/>
              </a:ext>
            </a:extLst>
          </p:cNvPr>
          <p:cNvSpPr txBox="1"/>
          <p:nvPr/>
        </p:nvSpPr>
        <p:spPr>
          <a:xfrm>
            <a:off x="239484" y="1385029"/>
            <a:ext cx="1093950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de-DE" sz="900" dirty="0"/>
              <a:t>Schaubild Folie Nr.7: Eigene Darstellung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Schaubild Folie Nr.8: Eigene Darstellung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Schaubild Folie Nr.9: Eigene Darstellung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Schaubild Folie Nr.10: Eigene Darstellung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Screenshots Folie Nr.12: LinkedIn Jobportal, Stichwortsuche: „BWL“, „Betriebswirt“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Screenshots Folie Nr.13: LinkedIn Jobportal, Stichwortsuche: „VWL“, „Volkswirt“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Schaubild Folie Nr.15: Eigene Darstellung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Schaubild Folie Nr.18: Eigene Darstellung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Schaubild Folie Nr.19: Eigene Darstellung, CAU Internetseite: 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Schaubild Folie Nr.20: Eigene Darstellung, CAU Internetseite: 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Screenshot Folie Nr.21: CAU Internetseite: 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Schaubild Folie Nr.23: Eigene Darstellung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Screenshot und Links Folie Nr.24: CAU Internetseite: 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Screenshot und Links Folie Nr.25: CAU Internetseite: 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Schaubild Folie Nr.27: Eigene Darstellung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Screenshot und Links Folie Nr.28: CAU Internetseite: 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Screenshot und Links Folie Nr.29: CAU Internetseite: 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Schaubild Folie Nr.31: Eigene Darstellung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Screenshots Folie Nr.32: CAU Internetseite: 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Schaubild Folie Nr.34: Eigene Darstellung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Schaubild Folie Nr.35: Eigene Darstellung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Schaubild Folie Nr.37: Internetseite: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Schaubild Folie Nr.37: Eigene Darstellung in Anlehnung an Internetseite: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Schaubild Folie Nr.39: Eigene Darstellung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Schaubild Folie Nr.41: Eigene Darstellung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Schaubild Folie Nr.42: Eigene Darstellung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Schaubild Folie Nr.43: Eigene Darstellung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Schaubild Folie Nr.44: Eigene Darstellung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Schaubild Folie Nr.45: Eigene Darstellung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Schaubild Folie Nr.46: Eigene Darstellung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Screenshot Folie Nr.47: CAU Internetseite: 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Screenshot Folie Nr.48: CAU Internetseite: 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Screenshot Folie Nr.49: CAU Internetseite: 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Screenshot Folie Nr.50: CAU Internetseite: 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900" dirty="0"/>
              <a:t>Schaubild Folie Nr.56: Eigene Darstellung</a:t>
            </a:r>
          </a:p>
        </p:txBody>
      </p:sp>
    </p:spTree>
    <p:extLst>
      <p:ext uri="{BB962C8B-B14F-4D97-AF65-F5344CB8AC3E}">
        <p14:creationId xmlns:p14="http://schemas.microsoft.com/office/powerpoint/2010/main" val="513056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0"/>
            <a:ext cx="10282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0" y="0"/>
            <a:ext cx="3605049" cy="6858000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0" y="2579915"/>
            <a:ext cx="3605049" cy="1262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Studieren – Wie finde ich den richtigen Studiengang?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365D88D-A8B7-9947-455F-3AD4DD435508}"/>
              </a:ext>
            </a:extLst>
          </p:cNvPr>
          <p:cNvSpPr txBox="1"/>
          <p:nvPr/>
        </p:nvSpPr>
        <p:spPr>
          <a:xfrm>
            <a:off x="3605049" y="6642556"/>
            <a:ext cx="84495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/>
              <a:t>Bildquelle: </a:t>
            </a:r>
          </a:p>
          <a:p>
            <a:r>
              <a:rPr lang="de-DE" sz="400" dirty="0"/>
              <a:t>https://</a:t>
            </a:r>
            <a:r>
              <a:rPr lang="de-DE" sz="400" dirty="0" err="1"/>
              <a:t>www.google.com</a:t>
            </a:r>
            <a:r>
              <a:rPr lang="de-DE" sz="400" dirty="0"/>
              <a:t>/</a:t>
            </a:r>
            <a:r>
              <a:rPr lang="de-DE" sz="400" dirty="0" err="1"/>
              <a:t>url?sa</a:t>
            </a:r>
            <a:r>
              <a:rPr lang="de-DE" sz="400" dirty="0"/>
              <a:t>=</a:t>
            </a:r>
            <a:r>
              <a:rPr lang="de-DE" sz="400" dirty="0" err="1"/>
              <a:t>i&amp;url</a:t>
            </a:r>
            <a:r>
              <a:rPr lang="de-DE" sz="400" dirty="0"/>
              <a:t>=https%3A%2F%2Fme2be.de%2Fhochschulen%2Fcau-christian-albrechts-universitaet-zu-kiel%2F&amp;psig=AOvVaw3pyzL9cEIYeIjpIqHRPR5F&amp;ust=1667135603618000&amp;source=</a:t>
            </a:r>
            <a:r>
              <a:rPr lang="de-DE" sz="400" dirty="0" err="1"/>
              <a:t>images&amp;cd</a:t>
            </a:r>
            <a:r>
              <a:rPr lang="de-DE" sz="400" dirty="0"/>
              <a:t>=</a:t>
            </a:r>
            <a:r>
              <a:rPr lang="de-DE" sz="400" dirty="0" err="1"/>
              <a:t>vfe&amp;ved</a:t>
            </a:r>
            <a:r>
              <a:rPr lang="de-DE" sz="400" dirty="0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6592298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0"/>
            <a:ext cx="10282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0" y="0"/>
            <a:ext cx="3605049" cy="6858000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0" y="2579915"/>
            <a:ext cx="3605049" cy="1262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Abbildungsverzeichnis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BE8D8ED-B91F-4D80-83AB-25DFDD737C92}"/>
              </a:ext>
            </a:extLst>
          </p:cNvPr>
          <p:cNvSpPr txBox="1"/>
          <p:nvPr/>
        </p:nvSpPr>
        <p:spPr>
          <a:xfrm>
            <a:off x="3605049" y="6642556"/>
            <a:ext cx="84495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/>
              <a:t>Bildquelle: </a:t>
            </a:r>
          </a:p>
          <a:p>
            <a:r>
              <a:rPr lang="de-DE" sz="400" dirty="0"/>
              <a:t>https://</a:t>
            </a:r>
            <a:r>
              <a:rPr lang="de-DE" sz="400" dirty="0" err="1"/>
              <a:t>www.google.com</a:t>
            </a:r>
            <a:r>
              <a:rPr lang="de-DE" sz="400" dirty="0"/>
              <a:t>/</a:t>
            </a:r>
            <a:r>
              <a:rPr lang="de-DE" sz="400" dirty="0" err="1"/>
              <a:t>url?sa</a:t>
            </a:r>
            <a:r>
              <a:rPr lang="de-DE" sz="400" dirty="0"/>
              <a:t>=</a:t>
            </a:r>
            <a:r>
              <a:rPr lang="de-DE" sz="400" dirty="0" err="1"/>
              <a:t>i&amp;url</a:t>
            </a:r>
            <a:r>
              <a:rPr lang="de-DE" sz="400" dirty="0"/>
              <a:t>=https%3A%2F%2Fme2be.de%2Fhochschulen%2Fcau-christian-albrechts-universitaet-zu-kiel%2F&amp;psig=AOvVaw3pyzL9cEIYeIjpIqHRPR5F&amp;ust=1667135603618000&amp;source=</a:t>
            </a:r>
            <a:r>
              <a:rPr lang="de-DE" sz="400" dirty="0" err="1"/>
              <a:t>images&amp;cd</a:t>
            </a:r>
            <a:r>
              <a:rPr lang="de-DE" sz="400" dirty="0"/>
              <a:t>=</a:t>
            </a:r>
            <a:r>
              <a:rPr lang="de-DE" sz="400" dirty="0" err="1"/>
              <a:t>vfe&amp;ved</a:t>
            </a:r>
            <a:r>
              <a:rPr lang="de-DE" sz="400" dirty="0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35320128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70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AFE45D48-0861-6107-0E7E-946BA6AEA7D4}"/>
              </a:ext>
            </a:extLst>
          </p:cNvPr>
          <p:cNvSpPr txBox="1"/>
          <p:nvPr/>
        </p:nvSpPr>
        <p:spPr>
          <a:xfrm>
            <a:off x="239485" y="738698"/>
            <a:ext cx="656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Abbildungsverzeichnis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B482D0F-BC77-2387-86F2-3BB4D78E49CE}"/>
              </a:ext>
            </a:extLst>
          </p:cNvPr>
          <p:cNvSpPr txBox="1"/>
          <p:nvPr/>
        </p:nvSpPr>
        <p:spPr>
          <a:xfrm>
            <a:off x="239484" y="1385029"/>
            <a:ext cx="10939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Cover-Foto Folie Nr.0,2,4,6,11,14,17,22,26,30,33,40,53,55,58,60,62,63: Internetseite: https://</a:t>
            </a:r>
            <a:r>
              <a:rPr lang="de-DE" sz="900" dirty="0" err="1"/>
              <a:t>www.google.com</a:t>
            </a:r>
            <a:r>
              <a:rPr lang="de-DE" sz="900" dirty="0"/>
              <a:t>/</a:t>
            </a:r>
            <a:r>
              <a:rPr lang="de-DE" sz="900" dirty="0" err="1"/>
              <a:t>imgres?imgurl</a:t>
            </a:r>
            <a:r>
              <a:rPr lang="de-DE" sz="900" dirty="0"/>
              <a:t>=https%3A%2F%2Fme2be.de%2Fwp-content%2Fuploads%2F2019%2F10%2Funi-kiel.jpg&amp;imgrefurl=https%3A%2F%2Fme2be.de%2Fhochschulen%2Fcau-christian-albrechts-universitaet-zu-kiel%2F&amp;tbnid=gwKvek6HfhQd6M&amp;vet=12ahUKEwjygdar0tP7AhWjxQIHHWsVAQIQMygCegUIARDgAQ..i&amp;docid=NTCiBNt3VI0ZzM&amp;w=1024&amp;h=683&amp;q=cau%20kiel&amp;client=</a:t>
            </a:r>
            <a:r>
              <a:rPr lang="de-DE" sz="900" dirty="0" err="1"/>
              <a:t>safari&amp;ved</a:t>
            </a:r>
            <a:r>
              <a:rPr lang="de-DE" sz="900" dirty="0"/>
              <a:t>=2ahUKEwjygdar0tP7AhWjxQIHHWsVAQIQMygCegUIARDgAQ</a:t>
            </a:r>
          </a:p>
        </p:txBody>
      </p:sp>
    </p:spTree>
    <p:extLst>
      <p:ext uri="{BB962C8B-B14F-4D97-AF65-F5344CB8AC3E}">
        <p14:creationId xmlns:p14="http://schemas.microsoft.com/office/powerpoint/2010/main" val="18075260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0"/>
            <a:ext cx="10282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0" y="0"/>
            <a:ext cx="3605049" cy="6858000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0" y="2579915"/>
            <a:ext cx="3605049" cy="1262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Anhang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51439C0-5D42-693A-F02F-71A4658B70E9}"/>
              </a:ext>
            </a:extLst>
          </p:cNvPr>
          <p:cNvSpPr txBox="1"/>
          <p:nvPr/>
        </p:nvSpPr>
        <p:spPr>
          <a:xfrm>
            <a:off x="3605049" y="6642556"/>
            <a:ext cx="84495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/>
              <a:t>Bildquelle: </a:t>
            </a:r>
          </a:p>
          <a:p>
            <a:r>
              <a:rPr lang="de-DE" sz="400" dirty="0"/>
              <a:t>https://</a:t>
            </a:r>
            <a:r>
              <a:rPr lang="de-DE" sz="400" dirty="0" err="1"/>
              <a:t>www.google.com</a:t>
            </a:r>
            <a:r>
              <a:rPr lang="de-DE" sz="400" dirty="0"/>
              <a:t>/</a:t>
            </a:r>
            <a:r>
              <a:rPr lang="de-DE" sz="400" dirty="0" err="1"/>
              <a:t>url?sa</a:t>
            </a:r>
            <a:r>
              <a:rPr lang="de-DE" sz="400" dirty="0"/>
              <a:t>=</a:t>
            </a:r>
            <a:r>
              <a:rPr lang="de-DE" sz="400" dirty="0" err="1"/>
              <a:t>i&amp;url</a:t>
            </a:r>
            <a:r>
              <a:rPr lang="de-DE" sz="400" dirty="0"/>
              <a:t>=https%3A%2F%2Fme2be.de%2Fhochschulen%2Fcau-christian-albrechts-universitaet-zu-kiel%2F&amp;psig=AOvVaw3pyzL9cEIYeIjpIqHRPR5F&amp;ust=1667135603618000&amp;source=</a:t>
            </a:r>
            <a:r>
              <a:rPr lang="de-DE" sz="400" dirty="0" err="1"/>
              <a:t>images&amp;cd</a:t>
            </a:r>
            <a:r>
              <a:rPr lang="de-DE" sz="400" dirty="0"/>
              <a:t>=</a:t>
            </a:r>
            <a:r>
              <a:rPr lang="de-DE" sz="400" dirty="0" err="1"/>
              <a:t>vfe&amp;ved</a:t>
            </a:r>
            <a:r>
              <a:rPr lang="de-DE" sz="400" dirty="0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36336724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0"/>
            <a:ext cx="10282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0" y="0"/>
            <a:ext cx="3605049" cy="6858000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0" y="2579915"/>
            <a:ext cx="3605049" cy="1262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Case Study – Optimales Marktgleichgewicht Porsche Aktien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51439C0-5D42-693A-F02F-71A4658B70E9}"/>
              </a:ext>
            </a:extLst>
          </p:cNvPr>
          <p:cNvSpPr txBox="1"/>
          <p:nvPr/>
        </p:nvSpPr>
        <p:spPr>
          <a:xfrm>
            <a:off x="3605049" y="6642556"/>
            <a:ext cx="84495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/>
              <a:t>Bildquelle: </a:t>
            </a:r>
          </a:p>
          <a:p>
            <a:r>
              <a:rPr lang="de-DE" sz="400" dirty="0"/>
              <a:t>https://</a:t>
            </a:r>
            <a:r>
              <a:rPr lang="de-DE" sz="400" dirty="0" err="1"/>
              <a:t>www.google.com</a:t>
            </a:r>
            <a:r>
              <a:rPr lang="de-DE" sz="400" dirty="0"/>
              <a:t>/</a:t>
            </a:r>
            <a:r>
              <a:rPr lang="de-DE" sz="400" dirty="0" err="1"/>
              <a:t>url?sa</a:t>
            </a:r>
            <a:r>
              <a:rPr lang="de-DE" sz="400" dirty="0"/>
              <a:t>=</a:t>
            </a:r>
            <a:r>
              <a:rPr lang="de-DE" sz="400" dirty="0" err="1"/>
              <a:t>i&amp;url</a:t>
            </a:r>
            <a:r>
              <a:rPr lang="de-DE" sz="400" dirty="0"/>
              <a:t>=https%3A%2F%2Fme2be.de%2Fhochschulen%2Fcau-christian-albrechts-universitaet-zu-kiel%2F&amp;psig=AOvVaw3pyzL9cEIYeIjpIqHRPR5F&amp;ust=1667135603618000&amp;source=</a:t>
            </a:r>
            <a:r>
              <a:rPr lang="de-DE" sz="400" dirty="0" err="1"/>
              <a:t>images&amp;cd</a:t>
            </a:r>
            <a:r>
              <a:rPr lang="de-DE" sz="400" dirty="0"/>
              <a:t>=</a:t>
            </a:r>
            <a:r>
              <a:rPr lang="de-DE" sz="400" dirty="0" err="1"/>
              <a:t>vfe&amp;ved</a:t>
            </a:r>
            <a:r>
              <a:rPr lang="de-DE" sz="400" dirty="0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24748096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73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AFE45D48-0861-6107-0E7E-946BA6AEA7D4}"/>
              </a:ext>
            </a:extLst>
          </p:cNvPr>
          <p:cNvSpPr txBox="1"/>
          <p:nvPr/>
        </p:nvSpPr>
        <p:spPr>
          <a:xfrm>
            <a:off x="239485" y="738698"/>
            <a:ext cx="1046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Case Study – Optimales Marktgleichgewicht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9956B08-EC85-6E23-2271-3F35EAC2C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556221"/>
            <a:ext cx="7772400" cy="407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022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74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AFE45D48-0861-6107-0E7E-946BA6AEA7D4}"/>
              </a:ext>
            </a:extLst>
          </p:cNvPr>
          <p:cNvSpPr txBox="1"/>
          <p:nvPr/>
        </p:nvSpPr>
        <p:spPr>
          <a:xfrm>
            <a:off x="239485" y="738698"/>
            <a:ext cx="1046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Case Study – Optimales Marktgleichgewicht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EA7B38F-5120-D165-C68F-C2331941F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554" y="2030504"/>
            <a:ext cx="7674892" cy="341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511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75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AFE45D48-0861-6107-0E7E-946BA6AEA7D4}"/>
              </a:ext>
            </a:extLst>
          </p:cNvPr>
          <p:cNvSpPr txBox="1"/>
          <p:nvPr/>
        </p:nvSpPr>
        <p:spPr>
          <a:xfrm>
            <a:off x="239485" y="738698"/>
            <a:ext cx="1046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Case Study – Optimales Marktgleichgewicht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1296979-5098-13C9-B75B-6E1B37040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598" y="1362617"/>
            <a:ext cx="71628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026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76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AFE45D48-0861-6107-0E7E-946BA6AEA7D4}"/>
              </a:ext>
            </a:extLst>
          </p:cNvPr>
          <p:cNvSpPr txBox="1"/>
          <p:nvPr/>
        </p:nvSpPr>
        <p:spPr>
          <a:xfrm>
            <a:off x="239485" y="738698"/>
            <a:ext cx="1046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Case Study – Optimales Marktgleichgewicht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8AAA5C7-81B0-E9E0-0B1A-26049CC04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898" y="2094377"/>
            <a:ext cx="69342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594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1ED7CE91-FEF0-8C79-91C6-8CCD91EB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0"/>
            <a:ext cx="10282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0" y="0"/>
            <a:ext cx="3605049" cy="6858000"/>
          </a:xfrm>
          <a:prstGeom prst="rect">
            <a:avLst/>
          </a:prstGeom>
          <a:solidFill>
            <a:srgbClr val="9A1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58884E-108D-3748-B437-FC2DA44109DE}"/>
              </a:ext>
            </a:extLst>
          </p:cNvPr>
          <p:cNvSpPr/>
          <p:nvPr/>
        </p:nvSpPr>
        <p:spPr>
          <a:xfrm>
            <a:off x="0" y="2579915"/>
            <a:ext cx="3605049" cy="1262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Case Study – Optimales Marktgleichgewicht Porsche Aktien</a:t>
            </a:r>
          </a:p>
          <a:p>
            <a:pPr algn="ctr"/>
            <a:r>
              <a:rPr lang="de-DE" sz="2800" b="1" dirty="0"/>
              <a:t>Mögliche Lösung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2764E3-B579-BED2-D9D6-64E75995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51439C0-5D42-693A-F02F-71A4658B70E9}"/>
              </a:ext>
            </a:extLst>
          </p:cNvPr>
          <p:cNvSpPr txBox="1"/>
          <p:nvPr/>
        </p:nvSpPr>
        <p:spPr>
          <a:xfrm>
            <a:off x="3605049" y="6642556"/>
            <a:ext cx="84495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/>
              <a:t>Bildquelle: </a:t>
            </a:r>
          </a:p>
          <a:p>
            <a:r>
              <a:rPr lang="de-DE" sz="400" dirty="0"/>
              <a:t>https://</a:t>
            </a:r>
            <a:r>
              <a:rPr lang="de-DE" sz="400" dirty="0" err="1"/>
              <a:t>www.google.com</a:t>
            </a:r>
            <a:r>
              <a:rPr lang="de-DE" sz="400" dirty="0"/>
              <a:t>/</a:t>
            </a:r>
            <a:r>
              <a:rPr lang="de-DE" sz="400" dirty="0" err="1"/>
              <a:t>url?sa</a:t>
            </a:r>
            <a:r>
              <a:rPr lang="de-DE" sz="400" dirty="0"/>
              <a:t>=</a:t>
            </a:r>
            <a:r>
              <a:rPr lang="de-DE" sz="400" dirty="0" err="1"/>
              <a:t>i&amp;url</a:t>
            </a:r>
            <a:r>
              <a:rPr lang="de-DE" sz="400" dirty="0"/>
              <a:t>=https%3A%2F%2Fme2be.de%2Fhochschulen%2Fcau-christian-albrechts-universitaet-zu-kiel%2F&amp;psig=AOvVaw3pyzL9cEIYeIjpIqHRPR5F&amp;ust=1667135603618000&amp;source=</a:t>
            </a:r>
            <a:r>
              <a:rPr lang="de-DE" sz="400" dirty="0" err="1"/>
              <a:t>images&amp;cd</a:t>
            </a:r>
            <a:r>
              <a:rPr lang="de-DE" sz="400" dirty="0"/>
              <a:t>=</a:t>
            </a:r>
            <a:r>
              <a:rPr lang="de-DE" sz="400" dirty="0" err="1"/>
              <a:t>vfe&amp;ved</a:t>
            </a:r>
            <a:r>
              <a:rPr lang="de-DE" sz="400" dirty="0"/>
              <a:t>=0CAoQjRxqFwoTCKDeyqLChfsCFQAAAAAdAAAAABAM</a:t>
            </a:r>
          </a:p>
        </p:txBody>
      </p:sp>
    </p:spTree>
    <p:extLst>
      <p:ext uri="{BB962C8B-B14F-4D97-AF65-F5344CB8AC3E}">
        <p14:creationId xmlns:p14="http://schemas.microsoft.com/office/powerpoint/2010/main" val="22083948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78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AFE45D48-0861-6107-0E7E-946BA6AEA7D4}"/>
              </a:ext>
            </a:extLst>
          </p:cNvPr>
          <p:cNvSpPr txBox="1"/>
          <p:nvPr/>
        </p:nvSpPr>
        <p:spPr>
          <a:xfrm>
            <a:off x="239485" y="738698"/>
            <a:ext cx="1046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Case Study – Optimales Marktgleichgewicht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FF6E1B0-24E6-19D9-A8B7-AB776508D570}"/>
              </a:ext>
            </a:extLst>
          </p:cNvPr>
          <p:cNvSpPr txBox="1"/>
          <p:nvPr/>
        </p:nvSpPr>
        <p:spPr>
          <a:xfrm>
            <a:off x="239484" y="1390725"/>
            <a:ext cx="479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Aufgabe Nr.1):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6EA126D-2128-9B1E-157B-9CFD58D2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8" y="2403007"/>
            <a:ext cx="7772400" cy="241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4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7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848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Den richtigen Studiengang finden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1CF77E6-C2FE-8783-E102-D836738A6FB1}"/>
              </a:ext>
            </a:extLst>
          </p:cNvPr>
          <p:cNvSpPr txBox="1"/>
          <p:nvPr/>
        </p:nvSpPr>
        <p:spPr>
          <a:xfrm>
            <a:off x="239484" y="1390725"/>
            <a:ext cx="479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Was ist mir wichtig?</a:t>
            </a:r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4BC9F16A-0590-4BCD-B315-5979CED2E498}"/>
              </a:ext>
            </a:extLst>
          </p:cNvPr>
          <p:cNvSpPr/>
          <p:nvPr/>
        </p:nvSpPr>
        <p:spPr>
          <a:xfrm>
            <a:off x="1798789" y="6165985"/>
            <a:ext cx="8594418" cy="372213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Statista Daten 2022:</a:t>
            </a:r>
          </a:p>
          <a:p>
            <a:pPr algn="ctr"/>
            <a:r>
              <a:rPr lang="de-DE" sz="1100" dirty="0"/>
              <a:t>https://</a:t>
            </a:r>
            <a:r>
              <a:rPr lang="de-DE" sz="1100" dirty="0" err="1"/>
              <a:t>de.statista.com</a:t>
            </a:r>
            <a:r>
              <a:rPr lang="de-DE" sz="1100" dirty="0"/>
              <a:t>/</a:t>
            </a:r>
            <a:r>
              <a:rPr lang="de-DE" sz="1100" dirty="0" err="1"/>
              <a:t>statistik</a:t>
            </a:r>
            <a:r>
              <a:rPr lang="de-DE" sz="1100" dirty="0"/>
              <a:t>/daten/</a:t>
            </a:r>
            <a:r>
              <a:rPr lang="de-DE" sz="1100" dirty="0" err="1"/>
              <a:t>studie</a:t>
            </a:r>
            <a:r>
              <a:rPr lang="de-DE" sz="1100" dirty="0"/>
              <a:t>/1339215/</a:t>
            </a:r>
            <a:r>
              <a:rPr lang="de-DE" sz="1100" dirty="0" err="1"/>
              <a:t>umfrage</a:t>
            </a:r>
            <a:r>
              <a:rPr lang="de-DE" sz="1100" dirty="0"/>
              <a:t>/millennials-in-deutschland-zu-faktoren-bei-der-arbeitgeberwahl-nach-geschlecht/</a:t>
            </a:r>
          </a:p>
        </p:txBody>
      </p:sp>
      <p:graphicFrame>
        <p:nvGraphicFramePr>
          <p:cNvPr id="49" name="Diagramm 48">
            <a:extLst>
              <a:ext uri="{FF2B5EF4-FFF2-40B4-BE49-F238E27FC236}">
                <a16:creationId xmlns:a16="http://schemas.microsoft.com/office/drawing/2014/main" id="{1154793F-12AA-D1DA-3ACC-63875D85D9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4259550"/>
              </p:ext>
            </p:extLst>
          </p:nvPr>
        </p:nvGraphicFramePr>
        <p:xfrm>
          <a:off x="1798789" y="1918451"/>
          <a:ext cx="8594418" cy="4012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0785327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79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AFE45D48-0861-6107-0E7E-946BA6AEA7D4}"/>
              </a:ext>
            </a:extLst>
          </p:cNvPr>
          <p:cNvSpPr txBox="1"/>
          <p:nvPr/>
        </p:nvSpPr>
        <p:spPr>
          <a:xfrm>
            <a:off x="239485" y="738698"/>
            <a:ext cx="1046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Case Study – Optimales Marktgleichgewicht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FF6E1B0-24E6-19D9-A8B7-AB776508D570}"/>
              </a:ext>
            </a:extLst>
          </p:cNvPr>
          <p:cNvSpPr txBox="1"/>
          <p:nvPr/>
        </p:nvSpPr>
        <p:spPr>
          <a:xfrm>
            <a:off x="239484" y="1390725"/>
            <a:ext cx="479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Aufgabe Nr.2):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CCA7EF2-AE79-027B-84FE-7C05FE9A0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8" y="2933972"/>
            <a:ext cx="7772400" cy="118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655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80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AFE45D48-0861-6107-0E7E-946BA6AEA7D4}"/>
              </a:ext>
            </a:extLst>
          </p:cNvPr>
          <p:cNvSpPr txBox="1"/>
          <p:nvPr/>
        </p:nvSpPr>
        <p:spPr>
          <a:xfrm>
            <a:off x="239485" y="738698"/>
            <a:ext cx="1046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Case Study – Optimales Marktgleichgewicht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FF6E1B0-24E6-19D9-A8B7-AB776508D570}"/>
              </a:ext>
            </a:extLst>
          </p:cNvPr>
          <p:cNvSpPr txBox="1"/>
          <p:nvPr/>
        </p:nvSpPr>
        <p:spPr>
          <a:xfrm>
            <a:off x="239484" y="1390725"/>
            <a:ext cx="479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Aufgabe Nr.3):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A0C1BA1-EC98-ED20-B8A6-548F36417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008" y="1871074"/>
            <a:ext cx="5681980" cy="399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851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81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AFE45D48-0861-6107-0E7E-946BA6AEA7D4}"/>
              </a:ext>
            </a:extLst>
          </p:cNvPr>
          <p:cNvSpPr txBox="1"/>
          <p:nvPr/>
        </p:nvSpPr>
        <p:spPr>
          <a:xfrm>
            <a:off x="239485" y="738698"/>
            <a:ext cx="1046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Case Study – Optimales Marktgleichgewicht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FF6E1B0-24E6-19D9-A8B7-AB776508D570}"/>
              </a:ext>
            </a:extLst>
          </p:cNvPr>
          <p:cNvSpPr txBox="1"/>
          <p:nvPr/>
        </p:nvSpPr>
        <p:spPr>
          <a:xfrm>
            <a:off x="239484" y="1390725"/>
            <a:ext cx="479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Aufgabe Nr.4):</a:t>
            </a:r>
          </a:p>
        </p:txBody>
      </p:sp>
      <p:graphicFrame>
        <p:nvGraphicFramePr>
          <p:cNvPr id="6" name="Tabelle 7">
            <a:extLst>
              <a:ext uri="{FF2B5EF4-FFF2-40B4-BE49-F238E27FC236}">
                <a16:creationId xmlns:a16="http://schemas.microsoft.com/office/drawing/2014/main" id="{BE967C03-E415-40D9-63BE-338B923EC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607138"/>
              </p:ext>
            </p:extLst>
          </p:nvPr>
        </p:nvGraphicFramePr>
        <p:xfrm>
          <a:off x="313766" y="1907257"/>
          <a:ext cx="11259669" cy="41847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53223">
                  <a:extLst>
                    <a:ext uri="{9D8B030D-6E8A-4147-A177-3AD203B41FA5}">
                      <a16:colId xmlns:a16="http://schemas.microsoft.com/office/drawing/2014/main" val="1756585048"/>
                    </a:ext>
                  </a:extLst>
                </a:gridCol>
                <a:gridCol w="3753223">
                  <a:extLst>
                    <a:ext uri="{9D8B030D-6E8A-4147-A177-3AD203B41FA5}">
                      <a16:colId xmlns:a16="http://schemas.microsoft.com/office/drawing/2014/main" val="1728777078"/>
                    </a:ext>
                  </a:extLst>
                </a:gridCol>
                <a:gridCol w="3753223">
                  <a:extLst>
                    <a:ext uri="{9D8B030D-6E8A-4147-A177-3AD203B41FA5}">
                      <a16:colId xmlns:a16="http://schemas.microsoft.com/office/drawing/2014/main" val="2305882785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>
                    <a:solidFill>
                      <a:srgbClr val="9A1B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Stärken</a:t>
                      </a:r>
                    </a:p>
                  </a:txBody>
                  <a:tcPr anchor="ctr">
                    <a:solidFill>
                      <a:srgbClr val="9A1B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Schwächen</a:t>
                      </a:r>
                    </a:p>
                  </a:txBody>
                  <a:tcPr anchor="ctr">
                    <a:solidFill>
                      <a:srgbClr val="9A1B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133802"/>
                  </a:ext>
                </a:extLst>
              </a:tr>
              <a:tr h="680485">
                <a:tc>
                  <a:txBody>
                    <a:bodyPr/>
                    <a:lstStyle/>
                    <a:p>
                      <a:r>
                        <a:rPr lang="de-DE" dirty="0"/>
                        <a:t>Komplexität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Einfache Modellbetrachtung</a:t>
                      </a:r>
                    </a:p>
                    <a:p>
                      <a:pPr algn="ctr"/>
                      <a:r>
                        <a:rPr lang="de-DE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Lineare Annahmen</a:t>
                      </a:r>
                    </a:p>
                    <a:p>
                      <a:pPr algn="ctr"/>
                      <a:r>
                        <a:rPr lang="de-DE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Zwei Marktteilnehmer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Zu </a:t>
                      </a:r>
                      <a:r>
                        <a:rPr lang="en-US" sz="14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starke</a:t>
                      </a: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Vereinfachung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de-DE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Schnell anwachsende Komplexität bei nicht-linearen Fällen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6678741"/>
                  </a:ext>
                </a:extLst>
              </a:tr>
              <a:tr h="680485">
                <a:tc>
                  <a:txBody>
                    <a:bodyPr/>
                    <a:lstStyle/>
                    <a:p>
                      <a:r>
                        <a:rPr lang="de-DE" dirty="0"/>
                        <a:t>Anwendbarkeit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Einfaches, händisches Lösen möglich</a:t>
                      </a:r>
                    </a:p>
                    <a:p>
                      <a:pPr algn="ctr"/>
                      <a:r>
                        <a:rPr lang="de-DE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Schnelle, intuitive Lösung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Fehleranfälligkeit bei händischer Rechnung</a:t>
                      </a:r>
                    </a:p>
                    <a:p>
                      <a:pPr algn="ctr"/>
                      <a:r>
                        <a:rPr lang="de-DE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Einfache Rechnungsschritte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9088893"/>
                  </a:ext>
                </a:extLst>
              </a:tr>
              <a:tr h="680485">
                <a:tc>
                  <a:txBody>
                    <a:bodyPr/>
                    <a:lstStyle/>
                    <a:p>
                      <a:r>
                        <a:rPr lang="de-DE" dirty="0"/>
                        <a:t>Realitätsbezug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Abbildung der Marktstruktur und -formen</a:t>
                      </a:r>
                    </a:p>
                    <a:p>
                      <a:pPr algn="ctr"/>
                      <a:r>
                        <a:rPr lang="de-DE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Gleichgewichtsfindung</a:t>
                      </a:r>
                    </a:p>
                    <a:p>
                      <a:pPr algn="ctr"/>
                      <a:r>
                        <a:rPr lang="de-DE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Repräsentatives Beispiel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Fehlender Einbezug der Treiber von Angebot und Nachfrage</a:t>
                      </a:r>
                    </a:p>
                    <a:p>
                      <a:pPr algn="ctr"/>
                      <a:r>
                        <a:rPr lang="de-DE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Zu simple Formulierungen und Annahmen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0605470"/>
                  </a:ext>
                </a:extLst>
              </a:tr>
              <a:tr h="680485">
                <a:tc>
                  <a:txBody>
                    <a:bodyPr/>
                    <a:lstStyle/>
                    <a:p>
                      <a:r>
                        <a:rPr lang="de-DE" dirty="0"/>
                        <a:t>Logik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Intuitives Gedankenkonstrukt</a:t>
                      </a:r>
                    </a:p>
                    <a:p>
                      <a:pPr algn="ctr"/>
                      <a:r>
                        <a:rPr lang="de-D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Simple Mechaniken</a:t>
                      </a:r>
                    </a:p>
                    <a:p>
                      <a:pPr algn="ctr"/>
                      <a:r>
                        <a:rPr lang="de-D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Mögliche Aussagen: „Wenn XX steigt, verhält sich Teilnehmer YY…“</a:t>
                      </a:r>
                    </a:p>
                    <a:p>
                      <a:pPr algn="ctr"/>
                      <a:r>
                        <a:rPr lang="de-D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Nachvollziehbarkeit und Transparenz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Nicht-lineare</a:t>
                      </a: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Dynamiken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9653975"/>
                  </a:ext>
                </a:extLst>
              </a:tr>
              <a:tr h="680485">
                <a:tc>
                  <a:txBody>
                    <a:bodyPr/>
                    <a:lstStyle/>
                    <a:p>
                      <a:r>
                        <a:rPr lang="de-DE" dirty="0"/>
                        <a:t>Aktualität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Tagtägliches Geschehen auf den Märkten</a:t>
                      </a:r>
                    </a:p>
                    <a:p>
                      <a:pPr algn="ctr"/>
                      <a:r>
                        <a:rPr lang="de-DE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Tendenz hin zu direkter Marktorganisation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Versteckte externe </a:t>
                      </a:r>
                    </a:p>
                    <a:p>
                      <a:pPr algn="ctr"/>
                      <a:r>
                        <a:rPr lang="de-DE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Einflüsse</a:t>
                      </a:r>
                    </a:p>
                    <a:p>
                      <a:pPr algn="ctr"/>
                      <a:r>
                        <a:rPr lang="de-DE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Regulierung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7646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036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hristian-Albrechts-Universität zu Kiel | Hochschulen | ME2BE">
            <a:extLst>
              <a:ext uri="{FF2B5EF4-FFF2-40B4-BE49-F238E27FC236}">
                <a16:creationId xmlns:a16="http://schemas.microsoft.com/office/drawing/2014/main" id="{C1E0DE10-BDE5-350C-98FC-8EC26DEC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137403-DB07-2749-9E35-15BD446D2D7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0A9504B6-8F12-6A45-888D-620335D17FB3}"/>
              </a:ext>
            </a:extLst>
          </p:cNvPr>
          <p:cNvCxnSpPr>
            <a:cxnSpLocks/>
          </p:cNvCxnSpPr>
          <p:nvPr/>
        </p:nvCxnSpPr>
        <p:spPr>
          <a:xfrm flipH="1">
            <a:off x="0" y="549786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013FEE-C177-5A43-B0C0-E2D639EC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4519-FF77-6647-8DA1-CA4BB2336E6D}" type="slidenum">
              <a:rPr lang="de-DE" smtClean="0"/>
              <a:t>8</a:t>
            </a:fld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B970026-5EDF-454D-B7EB-421EAB483064}"/>
              </a:ext>
            </a:extLst>
          </p:cNvPr>
          <p:cNvCxnSpPr>
            <a:cxnSpLocks/>
          </p:cNvCxnSpPr>
          <p:nvPr/>
        </p:nvCxnSpPr>
        <p:spPr>
          <a:xfrm flipH="1">
            <a:off x="-2" y="6670475"/>
            <a:ext cx="12192000" cy="0"/>
          </a:xfrm>
          <a:prstGeom prst="line">
            <a:avLst/>
          </a:prstGeom>
          <a:ln w="28575">
            <a:solidFill>
              <a:srgbClr val="9A1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994E52B-4839-1922-E16E-551082CF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167" y="0"/>
            <a:ext cx="1959833" cy="5675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1F0AB5-B1DF-43FA-2BA6-FF7F78EF5F07}"/>
              </a:ext>
            </a:extLst>
          </p:cNvPr>
          <p:cNvSpPr txBox="1"/>
          <p:nvPr/>
        </p:nvSpPr>
        <p:spPr>
          <a:xfrm>
            <a:off x="239486" y="738698"/>
            <a:ext cx="848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Den richtigen Studiengang finden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1CF77E6-C2FE-8783-E102-D836738A6FB1}"/>
              </a:ext>
            </a:extLst>
          </p:cNvPr>
          <p:cNvSpPr txBox="1"/>
          <p:nvPr/>
        </p:nvSpPr>
        <p:spPr>
          <a:xfrm>
            <a:off x="239484" y="1390725"/>
            <a:ext cx="479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Was ist interessant?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D56E4436-F3E3-C6FA-687D-3E02EC55E0C4}"/>
              </a:ext>
            </a:extLst>
          </p:cNvPr>
          <p:cNvSpPr/>
          <p:nvPr/>
        </p:nvSpPr>
        <p:spPr>
          <a:xfrm>
            <a:off x="1798789" y="6165985"/>
            <a:ext cx="8594418" cy="372213"/>
          </a:xfrm>
          <a:prstGeom prst="roundRect">
            <a:avLst/>
          </a:prstGeom>
          <a:solidFill>
            <a:srgbClr val="9A1B7D"/>
          </a:solidFill>
          <a:ln>
            <a:solidFill>
              <a:srgbClr val="9A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Statista Daten 2019:</a:t>
            </a:r>
          </a:p>
          <a:p>
            <a:pPr algn="ctr"/>
            <a:r>
              <a:rPr lang="de-DE" sz="1100" dirty="0"/>
              <a:t>https://</a:t>
            </a:r>
            <a:r>
              <a:rPr lang="de-DE" sz="1100" dirty="0" err="1"/>
              <a:t>de.statista.com</a:t>
            </a:r>
            <a:r>
              <a:rPr lang="de-DE" sz="1100" dirty="0"/>
              <a:t>/</a:t>
            </a:r>
            <a:r>
              <a:rPr lang="de-DE" sz="1100" dirty="0" err="1"/>
              <a:t>statistik</a:t>
            </a:r>
            <a:r>
              <a:rPr lang="de-DE" sz="1100" dirty="0"/>
              <a:t>/daten/</a:t>
            </a:r>
            <a:r>
              <a:rPr lang="de-DE" sz="1100" dirty="0" err="1"/>
              <a:t>studie</a:t>
            </a:r>
            <a:r>
              <a:rPr lang="de-DE" sz="1100" dirty="0"/>
              <a:t>/1130683/</a:t>
            </a:r>
            <a:r>
              <a:rPr lang="de-DE" sz="1100" dirty="0" err="1"/>
              <a:t>umfrage</a:t>
            </a:r>
            <a:r>
              <a:rPr lang="de-DE" sz="1100" dirty="0"/>
              <a:t>/interessante-jobs-</a:t>
            </a:r>
            <a:r>
              <a:rPr lang="de-DE" sz="1100" dirty="0" err="1"/>
              <a:t>fuer</a:t>
            </a:r>
            <a:r>
              <a:rPr lang="de-DE" sz="1100" dirty="0"/>
              <a:t>-studenten/</a:t>
            </a:r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A45064FD-5D9B-ECE6-C31D-320877808D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0296415"/>
              </p:ext>
            </p:extLst>
          </p:nvPr>
        </p:nvGraphicFramePr>
        <p:xfrm>
          <a:off x="1796407" y="1852390"/>
          <a:ext cx="8596800" cy="401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39783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4279</Words>
  <Application>Microsoft Macintosh PowerPoint</Application>
  <PresentationFormat>Breitbild</PresentationFormat>
  <Paragraphs>898</Paragraphs>
  <Slides>82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82</vt:i4>
      </vt:variant>
    </vt:vector>
  </HeadingPairs>
  <TitlesOfParts>
    <vt:vector size="86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Robert Hennings</dc:creator>
  <cp:lastModifiedBy>Robert Hennings</cp:lastModifiedBy>
  <cp:revision>590</cp:revision>
  <dcterms:created xsi:type="dcterms:W3CDTF">2020-06-11T11:40:13Z</dcterms:created>
  <dcterms:modified xsi:type="dcterms:W3CDTF">2022-11-29T14:53:47Z</dcterms:modified>
</cp:coreProperties>
</file>